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514" r:id="rId2"/>
    <p:sldId id="442" r:id="rId3"/>
    <p:sldId id="450" r:id="rId4"/>
    <p:sldId id="451" r:id="rId5"/>
    <p:sldId id="456" r:id="rId6"/>
    <p:sldId id="454" r:id="rId7"/>
    <p:sldId id="461" r:id="rId8"/>
    <p:sldId id="457" r:id="rId9"/>
    <p:sldId id="455" r:id="rId10"/>
    <p:sldId id="458" r:id="rId11"/>
    <p:sldId id="468" r:id="rId12"/>
    <p:sldId id="459" r:id="rId13"/>
    <p:sldId id="460" r:id="rId14"/>
    <p:sldId id="462" r:id="rId15"/>
    <p:sldId id="463" r:id="rId16"/>
    <p:sldId id="464" r:id="rId17"/>
    <p:sldId id="465" r:id="rId18"/>
    <p:sldId id="466" r:id="rId19"/>
    <p:sldId id="470" r:id="rId20"/>
    <p:sldId id="471" r:id="rId21"/>
    <p:sldId id="469" r:id="rId22"/>
    <p:sldId id="472" r:id="rId23"/>
    <p:sldId id="475" r:id="rId24"/>
    <p:sldId id="474" r:id="rId25"/>
    <p:sldId id="476" r:id="rId26"/>
    <p:sldId id="528" r:id="rId27"/>
    <p:sldId id="529" r:id="rId28"/>
    <p:sldId id="530" r:id="rId29"/>
    <p:sldId id="531" r:id="rId30"/>
    <p:sldId id="532" r:id="rId31"/>
    <p:sldId id="483" r:id="rId32"/>
    <p:sldId id="484" r:id="rId33"/>
    <p:sldId id="533" r:id="rId34"/>
    <p:sldId id="534" r:id="rId35"/>
    <p:sldId id="535" r:id="rId36"/>
    <p:sldId id="536" r:id="rId37"/>
  </p:sldIdLst>
  <p:sldSz cx="9144000" cy="6858000" type="screen4x3"/>
  <p:notesSz cx="6858000" cy="92964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FFFF99"/>
    <a:srgbClr val="FF9900"/>
    <a:srgbClr val="00FFFF"/>
    <a:srgbClr val="C9FFF1"/>
    <a:srgbClr val="FF33CC"/>
    <a:srgbClr val="FF6600"/>
    <a:srgbClr val="FFCC00"/>
    <a:srgbClr val="9966FF"/>
    <a:srgbClr val="66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9728" autoAdjust="0"/>
  </p:normalViewPr>
  <p:slideViewPr>
    <p:cSldViewPr snapToGrid="0">
      <p:cViewPr varScale="1">
        <p:scale>
          <a:sx n="82" d="100"/>
          <a:sy n="82" d="100"/>
        </p:scale>
        <p:origin x="1416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23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-1838" y="-72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l" defTabSz="931863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l" defTabSz="931863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latin typeface="Times New Roman" pitchFamily="18" charset="0"/>
              </a:defRPr>
            </a:lvl1pPr>
          </a:lstStyle>
          <a:p>
            <a:fld id="{EB9B4071-1A95-4321-9C8B-060DF11AA73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064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09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92200" y="685800"/>
            <a:ext cx="4673600" cy="3505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09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9600"/>
            <a:ext cx="50292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9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92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09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92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fld id="{A719141C-1C90-419D-AC29-FCAD6172324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4096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10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11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12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13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14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15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16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17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18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19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2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20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21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22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23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24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25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31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32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33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34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3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35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36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4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5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6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7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8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F011F-E51B-46BA-9C73-75AE55CBA968}" type="slidenum">
              <a:rPr lang="en-US"/>
              <a:pPr/>
              <a:t>9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D93D6D-9264-45D7-B51F-F50F5410BD2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4B41FA-C6DD-4C34-BDB5-ED8A0741B10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A66DE23-2262-4231-BF75-90B064A3B1D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774E21-B108-4F45-9482-F7980780714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93B6E4-81A1-4533-A58E-D7FC3581747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4C625B-0EE7-4ED5-91AA-27485C66C28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C026DEB-DDE0-49BE-9732-3FF6B505991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0F2632-0614-42FA-8235-23BAEF2DD28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55FDF50-845C-4D24-A391-F933A694D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1A6E60-9438-4A1A-AE0B-F8C449DFA4A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855E23-6A1C-4337-AF65-77CD10129F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3366">
                <a:gamma/>
                <a:shade val="0"/>
                <a:invGamma/>
              </a:srgbClr>
            </a:gs>
            <a:gs pos="100000">
              <a:srgbClr val="0033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3CA85DF6-08A2-4DFD-A6AE-831E033036C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31" name="Line 7"/>
          <p:cNvSpPr>
            <a:spLocks noChangeShapeType="1"/>
          </p:cNvSpPr>
          <p:nvPr userDrawn="1"/>
        </p:nvSpPr>
        <p:spPr bwMode="auto">
          <a:xfrm>
            <a:off x="0" y="6802438"/>
            <a:ext cx="9144000" cy="0"/>
          </a:xfrm>
          <a:prstGeom prst="line">
            <a:avLst/>
          </a:prstGeom>
          <a:noFill/>
          <a:ln w="44450">
            <a:solidFill>
              <a:srgbClr val="FF99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 userDrawn="1"/>
        </p:nvSpPr>
        <p:spPr bwMode="auto">
          <a:xfrm>
            <a:off x="0" y="1092200"/>
            <a:ext cx="9144000" cy="0"/>
          </a:xfrm>
          <a:prstGeom prst="line">
            <a:avLst/>
          </a:prstGeom>
          <a:noFill/>
          <a:ln w="47625">
            <a:solidFill>
              <a:srgbClr val="FF99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33" name="Line 9"/>
          <p:cNvSpPr>
            <a:spLocks noChangeShapeType="1"/>
          </p:cNvSpPr>
          <p:nvPr userDrawn="1"/>
        </p:nvSpPr>
        <p:spPr bwMode="auto">
          <a:xfrm>
            <a:off x="0" y="1122363"/>
            <a:ext cx="9144000" cy="0"/>
          </a:xfrm>
          <a:prstGeom prst="line">
            <a:avLst/>
          </a:prstGeom>
          <a:noFill/>
          <a:ln w="22225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34" name="Line 10"/>
          <p:cNvSpPr>
            <a:spLocks noChangeShapeType="1"/>
          </p:cNvSpPr>
          <p:nvPr userDrawn="1"/>
        </p:nvSpPr>
        <p:spPr bwMode="auto">
          <a:xfrm>
            <a:off x="-9525" y="1103313"/>
            <a:ext cx="9144000" cy="0"/>
          </a:xfrm>
          <a:prstGeom prst="line">
            <a:avLst/>
          </a:prstGeom>
          <a:noFill/>
          <a:ln w="22225">
            <a:solidFill>
              <a:srgbClr val="FFCC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35" name="Line 11"/>
          <p:cNvSpPr>
            <a:spLocks noChangeShapeType="1"/>
          </p:cNvSpPr>
          <p:nvPr userDrawn="1"/>
        </p:nvSpPr>
        <p:spPr bwMode="auto">
          <a:xfrm>
            <a:off x="-4763" y="6826250"/>
            <a:ext cx="9144001" cy="0"/>
          </a:xfrm>
          <a:prstGeom prst="line">
            <a:avLst/>
          </a:prstGeom>
          <a:noFill/>
          <a:ln w="22225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1574797" y="199497"/>
            <a:ext cx="5760680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l"/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Neotoma Database Structure</a:t>
            </a:r>
          </a:p>
        </p:txBody>
      </p:sp>
      <p:pic>
        <p:nvPicPr>
          <p:cNvPr id="19" name="Picture 18" descr="NeotomaERD.gif"/>
          <p:cNvPicPr>
            <a:picLocks noChangeAspect="1"/>
          </p:cNvPicPr>
          <p:nvPr/>
        </p:nvPicPr>
        <p:blipFill>
          <a:blip r:embed="rId3" cstate="screen"/>
          <a:srcRect t="3928"/>
          <a:stretch>
            <a:fillRect/>
          </a:stretch>
        </p:blipFill>
        <p:spPr>
          <a:xfrm>
            <a:off x="0" y="1278462"/>
            <a:ext cx="9144000" cy="5349571"/>
          </a:xfrm>
          <a:prstGeom prst="rect">
            <a:avLst/>
          </a:prstGeom>
        </p:spPr>
      </p:pic>
      <p:pic>
        <p:nvPicPr>
          <p:cNvPr id="4" name="Picture 8" descr="LogoPollenHRC.pn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652530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35586" y="2703591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3005667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" name="Picture 9" descr="Summer 2007 097.jp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135511" y="1236131"/>
            <a:ext cx="2754489" cy="41317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Rounded Rectangle 13"/>
          <p:cNvSpPr/>
          <p:nvPr/>
        </p:nvSpPr>
        <p:spPr bwMode="auto">
          <a:xfrm>
            <a:off x="7419975" y="3984120"/>
            <a:ext cx="666750" cy="340230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004106" y="6256867"/>
            <a:ext cx="4859600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b="1" i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Mammuthus</a:t>
            </a:r>
            <a:r>
              <a:rPr lang="en-US" b="1" i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 </a:t>
            </a:r>
            <a:r>
              <a:rPr lang="en-US" b="1" i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primigenius</a:t>
            </a:r>
            <a:r>
              <a:rPr lang="en-US" b="1" i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 </a:t>
            </a:r>
            <a:r>
              <a:rPr lang="en-US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right maxilla and </a:t>
            </a:r>
            <a:r>
              <a:rPr lang="en-US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malar</a:t>
            </a:r>
            <a:endParaRPr lang="en-US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pic>
        <p:nvPicPr>
          <p:cNvPr id="12" name="Picture 11" descr="Summer 2007 098.jp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6231464" y="4673603"/>
            <a:ext cx="2599275" cy="1514538"/>
          </a:xfrm>
          <a:prstGeom prst="roundRect">
            <a:avLst>
              <a:gd name="adj" fmla="val 16667"/>
            </a:avLst>
          </a:prstGeom>
          <a:ln w="12700">
            <a:solidFill>
              <a:schemeClr val="tx1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16" name="Picture 8" descr="LogoPollenHRC.png"/>
          <p:cNvPicPr>
            <a:picLocks noChangeAspect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795971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9" name="Text Box 2"/>
          <p:cNvSpPr txBox="1">
            <a:spLocks noChangeArrowheads="1"/>
          </p:cNvSpPr>
          <p:nvPr/>
        </p:nvSpPr>
        <p:spPr bwMode="auto">
          <a:xfrm>
            <a:off x="3674630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7994822" y="3707027"/>
            <a:ext cx="605481" cy="420130"/>
          </a:xfrm>
          <a:prstGeom prst="ellipse">
            <a:avLst/>
          </a:prstGeom>
          <a:noFill/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63383" y="4139513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rgbClr val="FF0000"/>
                </a:solidFill>
              </a:rPr>
              <a:t>Fraxinus</a:t>
            </a:r>
            <a:endParaRPr lang="en-US" b="1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20" grpId="0" animBg="1"/>
      <p:bldP spid="20" grpId="1" animBg="1"/>
      <p:bldP spid="21" grpId="0"/>
      <p:bldP spid="2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652530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35586" y="2703591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3005667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7" name="Picture 16" descr="FloatLogs.jp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095150" y="1789682"/>
            <a:ext cx="2839934" cy="34257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9" name="Picture 18" descr="FloatLogs.jp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>
            <a:off x="6112934" y="4660898"/>
            <a:ext cx="2534355" cy="190076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8" descr="LogoPollenHRC.png"/>
          <p:cNvPicPr>
            <a:picLocks noChangeAspect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795971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3674630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652530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35586" y="2703591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3005667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5" name="Picture 14" descr="wqsampling08_jc07.jp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082099" y="2703318"/>
            <a:ext cx="2917970" cy="19533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8" descr="LogoPollenHRC.pn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795971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3674630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652530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35586" y="2703591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3005667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5" name="Picture 14" descr="wqsampling08_jc07.jp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082099" y="2703318"/>
            <a:ext cx="2917970" cy="19533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795971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674630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pic>
        <p:nvPicPr>
          <p:cNvPr id="12" name="Picture 8" descr="LogoPollenHRC.pn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auto">
          <a:xfrm>
            <a:off x="6487295" y="2100649"/>
            <a:ext cx="580766" cy="568410"/>
          </a:xfrm>
          <a:custGeom>
            <a:avLst/>
            <a:gdLst>
              <a:gd name="connsiteX0" fmla="*/ 0 w 580766"/>
              <a:gd name="connsiteY0" fmla="*/ 0 h 568410"/>
              <a:gd name="connsiteX1" fmla="*/ 580766 w 580766"/>
              <a:gd name="connsiteY1" fmla="*/ 0 h 568410"/>
              <a:gd name="connsiteX2" fmla="*/ 580766 w 580766"/>
              <a:gd name="connsiteY2" fmla="*/ 568410 h 568410"/>
              <a:gd name="connsiteX3" fmla="*/ 0 w 580766"/>
              <a:gd name="connsiteY3" fmla="*/ 568410 h 568410"/>
              <a:gd name="connsiteX4" fmla="*/ 0 w 580766"/>
              <a:gd name="connsiteY4" fmla="*/ 0 h 568410"/>
              <a:gd name="connsiteX0" fmla="*/ 0 w 580766"/>
              <a:gd name="connsiteY0" fmla="*/ 0 h 568410"/>
              <a:gd name="connsiteX1" fmla="*/ 580766 w 580766"/>
              <a:gd name="connsiteY1" fmla="*/ 0 h 568410"/>
              <a:gd name="connsiteX2" fmla="*/ 580766 w 580766"/>
              <a:gd name="connsiteY2" fmla="*/ 568410 h 568410"/>
              <a:gd name="connsiteX3" fmla="*/ 0 w 580766"/>
              <a:gd name="connsiteY3" fmla="*/ 568410 h 568410"/>
              <a:gd name="connsiteX4" fmla="*/ 2 w 580766"/>
              <a:gd name="connsiteY4" fmla="*/ 247135 h 568410"/>
              <a:gd name="connsiteX5" fmla="*/ 0 w 580766"/>
              <a:gd name="connsiteY5" fmla="*/ 0 h 568410"/>
              <a:gd name="connsiteX0" fmla="*/ 2 w 580766"/>
              <a:gd name="connsiteY0" fmla="*/ 247135 h 568410"/>
              <a:gd name="connsiteX1" fmla="*/ 0 w 580766"/>
              <a:gd name="connsiteY1" fmla="*/ 0 h 568410"/>
              <a:gd name="connsiteX2" fmla="*/ 580766 w 580766"/>
              <a:gd name="connsiteY2" fmla="*/ 0 h 568410"/>
              <a:gd name="connsiteX3" fmla="*/ 580766 w 580766"/>
              <a:gd name="connsiteY3" fmla="*/ 568410 h 568410"/>
              <a:gd name="connsiteX4" fmla="*/ 0 w 580766"/>
              <a:gd name="connsiteY4" fmla="*/ 568410 h 568410"/>
              <a:gd name="connsiteX5" fmla="*/ 91442 w 580766"/>
              <a:gd name="connsiteY5" fmla="*/ 338575 h 568410"/>
              <a:gd name="connsiteX0" fmla="*/ 2 w 580766"/>
              <a:gd name="connsiteY0" fmla="*/ 247135 h 568410"/>
              <a:gd name="connsiteX1" fmla="*/ 0 w 580766"/>
              <a:gd name="connsiteY1" fmla="*/ 0 h 568410"/>
              <a:gd name="connsiteX2" fmla="*/ 580766 w 580766"/>
              <a:gd name="connsiteY2" fmla="*/ 0 h 568410"/>
              <a:gd name="connsiteX3" fmla="*/ 580766 w 580766"/>
              <a:gd name="connsiteY3" fmla="*/ 568410 h 568410"/>
              <a:gd name="connsiteX4" fmla="*/ 0 w 580766"/>
              <a:gd name="connsiteY4" fmla="*/ 568410 h 568410"/>
              <a:gd name="connsiteX0" fmla="*/ 0 w 580766"/>
              <a:gd name="connsiteY0" fmla="*/ 0 h 568410"/>
              <a:gd name="connsiteX1" fmla="*/ 580766 w 580766"/>
              <a:gd name="connsiteY1" fmla="*/ 0 h 568410"/>
              <a:gd name="connsiteX2" fmla="*/ 580766 w 580766"/>
              <a:gd name="connsiteY2" fmla="*/ 568410 h 568410"/>
              <a:gd name="connsiteX3" fmla="*/ 0 w 580766"/>
              <a:gd name="connsiteY3" fmla="*/ 568410 h 568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766" h="568410">
                <a:moveTo>
                  <a:pt x="0" y="0"/>
                </a:moveTo>
                <a:lnTo>
                  <a:pt x="580766" y="0"/>
                </a:lnTo>
                <a:lnTo>
                  <a:pt x="580766" y="568410"/>
                </a:lnTo>
                <a:lnTo>
                  <a:pt x="0" y="568410"/>
                </a:lnTo>
              </a:path>
            </a:pathLst>
          </a:cu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2" name="Elbow Connector 41"/>
          <p:cNvCxnSpPr/>
          <p:nvPr/>
        </p:nvCxnSpPr>
        <p:spPr bwMode="auto">
          <a:xfrm rot="10800000" flipV="1">
            <a:off x="3666067" y="2108201"/>
            <a:ext cx="880533" cy="872066"/>
          </a:xfrm>
          <a:prstGeom prst="bentConnector3">
            <a:avLst>
              <a:gd name="adj1" fmla="val 35577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Rectangle 12"/>
          <p:cNvSpPr/>
          <p:nvPr/>
        </p:nvSpPr>
        <p:spPr>
          <a:xfrm>
            <a:off x="1628986" y="1924664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1684970" y="1452594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4682167" y="1452594"/>
            <a:ext cx="1997983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DepEnvtTypes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549996" y="1933131"/>
            <a:ext cx="2286000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DepEnvtHigherID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549986" y="3067672"/>
            <a:ext cx="228600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Archaeological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Biological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Estuarine</a:t>
            </a: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Lacustrine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Palustrine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Riverine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Sampler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Spring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Terrestrial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778535" y="3668798"/>
            <a:ext cx="3010754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Packrat (Neotoma) </a:t>
            </a:r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778535" y="4219147"/>
            <a:ext cx="2286000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Natural Lake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Glacial Origin Lake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   Kettle Lake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4778535" y="4498545"/>
            <a:ext cx="2286000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Mire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Bog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   Blanket Bog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778535" y="554844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Cave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Pit Cave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4778535" y="5548441"/>
            <a:ext cx="2286000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Aeolian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Loess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Dune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778535" y="5023493"/>
            <a:ext cx="2621331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Pollen Trap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Pollen Trap (Terrestrial)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     </a:t>
            </a:r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Tauber</a:t>
            </a: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Trap</a:t>
            </a:r>
          </a:p>
        </p:txBody>
      </p:sp>
      <p:pic>
        <p:nvPicPr>
          <p:cNvPr id="15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Text Box 2"/>
          <p:cNvSpPr txBox="1">
            <a:spLocks noChangeArrowheads="1"/>
          </p:cNvSpPr>
          <p:nvPr/>
        </p:nvSpPr>
        <p:spPr bwMode="auto">
          <a:xfrm>
            <a:off x="1887033" y="207963"/>
            <a:ext cx="5369932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Depositional Environments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46" grpId="0" animBg="1"/>
      <p:bldP spid="46" grpId="1" animBg="1"/>
      <p:bldP spid="44" grpId="0" animBg="1"/>
      <p:bldP spid="44" grpId="1" animBg="1"/>
      <p:bldP spid="45" grpId="0" animBg="1"/>
      <p:bldP spid="45" grpId="1" animBg="1"/>
      <p:bldP spid="52" grpId="0" animBg="1"/>
      <p:bldP spid="52" grpId="1" animBg="1"/>
      <p:bldP spid="53" grpId="0" animBg="1"/>
      <p:bldP spid="53" grpId="1" animBg="1"/>
      <p:bldP spid="5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804438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3842901" y="1435660"/>
            <a:ext cx="190116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AnalysisUnits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cxnSp>
        <p:nvCxnSpPr>
          <p:cNvPr id="25" name="Elbow Connector 24"/>
          <p:cNvCxnSpPr/>
          <p:nvPr/>
        </p:nvCxnSpPr>
        <p:spPr bwMode="auto">
          <a:xfrm>
            <a:off x="2980267" y="2108200"/>
            <a:ext cx="728133" cy="2624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3652530" y="1916197"/>
            <a:ext cx="228600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FaciesID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Mixed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IGSN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pic>
        <p:nvPicPr>
          <p:cNvPr id="14" name="Picture 13" descr="BRUSH A5.BMP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 rot="5400000">
            <a:off x="4794358" y="2681712"/>
            <a:ext cx="5617419" cy="2573867"/>
          </a:xfrm>
          <a:prstGeom prst="rect">
            <a:avLst/>
          </a:prstGeom>
        </p:spPr>
      </p:pic>
      <p:grpSp>
        <p:nvGrpSpPr>
          <p:cNvPr id="57" name="Group 56"/>
          <p:cNvGrpSpPr/>
          <p:nvPr/>
        </p:nvGrpSpPr>
        <p:grpSpPr>
          <a:xfrm>
            <a:off x="7231084" y="1252538"/>
            <a:ext cx="1463040" cy="5243586"/>
            <a:chOff x="7231084" y="1252538"/>
            <a:chExt cx="1463040" cy="5243586"/>
          </a:xfrm>
        </p:grpSpPr>
        <p:cxnSp>
          <p:nvCxnSpPr>
            <p:cNvPr id="17" name="Straight Connector 16"/>
            <p:cNvCxnSpPr/>
            <p:nvPr/>
          </p:nvCxnSpPr>
          <p:spPr bwMode="auto">
            <a:xfrm>
              <a:off x="7231084" y="1252538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/>
            <p:nvPr/>
          </p:nvCxnSpPr>
          <p:spPr bwMode="auto">
            <a:xfrm>
              <a:off x="7231084" y="1576406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Straight Connector 23"/>
            <p:cNvCxnSpPr/>
            <p:nvPr/>
          </p:nvCxnSpPr>
          <p:spPr bwMode="auto">
            <a:xfrm>
              <a:off x="7231084" y="1909800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>
              <a:off x="7231084" y="2238431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>
              <a:off x="7231084" y="2562299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Straight Connector 27"/>
            <p:cNvCxnSpPr/>
            <p:nvPr/>
          </p:nvCxnSpPr>
          <p:spPr bwMode="auto">
            <a:xfrm>
              <a:off x="7231084" y="2890930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Straight Connector 28"/>
            <p:cNvCxnSpPr/>
            <p:nvPr/>
          </p:nvCxnSpPr>
          <p:spPr bwMode="auto">
            <a:xfrm>
              <a:off x="7231084" y="3214761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/>
            <p:nvPr/>
          </p:nvCxnSpPr>
          <p:spPr bwMode="auto">
            <a:xfrm>
              <a:off x="7231084" y="3548137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7231084" y="3867224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Straight Connector 31"/>
            <p:cNvCxnSpPr/>
            <p:nvPr/>
          </p:nvCxnSpPr>
          <p:spPr bwMode="auto">
            <a:xfrm>
              <a:off x="7231084" y="4200599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>
              <a:off x="7231084" y="4519687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Straight Connector 33"/>
            <p:cNvCxnSpPr/>
            <p:nvPr/>
          </p:nvCxnSpPr>
          <p:spPr bwMode="auto">
            <a:xfrm>
              <a:off x="7231084" y="4857824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/>
            <p:nvPr/>
          </p:nvCxnSpPr>
          <p:spPr bwMode="auto">
            <a:xfrm>
              <a:off x="7231084" y="5191199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/>
            <p:cNvCxnSpPr/>
            <p:nvPr/>
          </p:nvCxnSpPr>
          <p:spPr bwMode="auto">
            <a:xfrm>
              <a:off x="7231084" y="5515049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/>
            <p:cNvCxnSpPr/>
            <p:nvPr/>
          </p:nvCxnSpPr>
          <p:spPr bwMode="auto">
            <a:xfrm>
              <a:off x="7231084" y="5834137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/>
            <p:cNvCxnSpPr/>
            <p:nvPr/>
          </p:nvCxnSpPr>
          <p:spPr bwMode="auto">
            <a:xfrm>
              <a:off x="7231084" y="6167512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/>
            <p:cNvCxnSpPr/>
            <p:nvPr/>
          </p:nvCxnSpPr>
          <p:spPr bwMode="auto">
            <a:xfrm>
              <a:off x="7231084" y="6496124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pic>
        <p:nvPicPr>
          <p:cNvPr id="40" name="Picture 8" descr="LogoPollenHRC.pn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" name="Text Box 2"/>
          <p:cNvSpPr txBox="1">
            <a:spLocks noChangeArrowheads="1"/>
          </p:cNvSpPr>
          <p:nvPr/>
        </p:nvSpPr>
        <p:spPr bwMode="auto">
          <a:xfrm>
            <a:off x="3139424" y="207963"/>
            <a:ext cx="2865144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Analysis Units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>
            <a:off x="2980267" y="2108200"/>
            <a:ext cx="728133" cy="2624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3652530" y="1916197"/>
            <a:ext cx="228600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FaciesID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Mixed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IGSN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pic>
        <p:nvPicPr>
          <p:cNvPr id="40" name="Picture 39" descr="IMG_2141.JP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6257932" y="1173159"/>
            <a:ext cx="2654300" cy="558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93" name="Group 92"/>
          <p:cNvGrpSpPr/>
          <p:nvPr/>
        </p:nvGrpSpPr>
        <p:grpSpPr>
          <a:xfrm>
            <a:off x="7446171" y="3077498"/>
            <a:ext cx="454784" cy="1994257"/>
            <a:chOff x="7446171" y="3077498"/>
            <a:chExt cx="454784" cy="1994257"/>
          </a:xfrm>
        </p:grpSpPr>
        <p:cxnSp>
          <p:nvCxnSpPr>
            <p:cNvPr id="56" name="Straight Connector 55"/>
            <p:cNvCxnSpPr/>
            <p:nvPr/>
          </p:nvCxnSpPr>
          <p:spPr bwMode="auto">
            <a:xfrm>
              <a:off x="7484267" y="3646541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Straight Connector 56"/>
            <p:cNvCxnSpPr/>
            <p:nvPr/>
          </p:nvCxnSpPr>
          <p:spPr bwMode="auto">
            <a:xfrm>
              <a:off x="7446171" y="3716574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8" name="Straight Connector 57"/>
            <p:cNvCxnSpPr/>
            <p:nvPr/>
          </p:nvCxnSpPr>
          <p:spPr bwMode="auto">
            <a:xfrm>
              <a:off x="7446171" y="3858884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9" name="Straight Connector 58"/>
            <p:cNvCxnSpPr/>
            <p:nvPr/>
          </p:nvCxnSpPr>
          <p:spPr bwMode="auto">
            <a:xfrm>
              <a:off x="7446171" y="3930038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>
              <a:off x="7446171" y="4001193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1" name="Straight Connector 60"/>
            <p:cNvCxnSpPr/>
            <p:nvPr/>
          </p:nvCxnSpPr>
          <p:spPr bwMode="auto">
            <a:xfrm>
              <a:off x="7446171" y="4072347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2" name="Straight Connector 61"/>
            <p:cNvCxnSpPr/>
            <p:nvPr/>
          </p:nvCxnSpPr>
          <p:spPr bwMode="auto">
            <a:xfrm>
              <a:off x="7569983" y="3574265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3" name="Straight Connector 62"/>
            <p:cNvCxnSpPr/>
            <p:nvPr/>
          </p:nvCxnSpPr>
          <p:spPr bwMode="auto">
            <a:xfrm>
              <a:off x="7446171" y="3787353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6" name="Straight Connector 65"/>
            <p:cNvCxnSpPr/>
            <p:nvPr/>
          </p:nvCxnSpPr>
          <p:spPr bwMode="auto">
            <a:xfrm>
              <a:off x="7446171" y="4215778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7" name="Straight Connector 66"/>
            <p:cNvCxnSpPr/>
            <p:nvPr/>
          </p:nvCxnSpPr>
          <p:spPr bwMode="auto">
            <a:xfrm>
              <a:off x="7446171" y="4285811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8" name="Straight Connector 67"/>
            <p:cNvCxnSpPr/>
            <p:nvPr/>
          </p:nvCxnSpPr>
          <p:spPr bwMode="auto">
            <a:xfrm>
              <a:off x="7446171" y="4428121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/>
            <p:cNvCxnSpPr/>
            <p:nvPr/>
          </p:nvCxnSpPr>
          <p:spPr bwMode="auto">
            <a:xfrm>
              <a:off x="7446171" y="4499275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0" name="Straight Connector 69"/>
            <p:cNvCxnSpPr/>
            <p:nvPr/>
          </p:nvCxnSpPr>
          <p:spPr bwMode="auto">
            <a:xfrm>
              <a:off x="7446171" y="4570430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Straight Connector 70"/>
            <p:cNvCxnSpPr/>
            <p:nvPr/>
          </p:nvCxnSpPr>
          <p:spPr bwMode="auto">
            <a:xfrm>
              <a:off x="7446171" y="4641584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2" name="Straight Connector 71"/>
            <p:cNvCxnSpPr/>
            <p:nvPr/>
          </p:nvCxnSpPr>
          <p:spPr bwMode="auto">
            <a:xfrm>
              <a:off x="7446171" y="4143502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3" name="Straight Connector 72"/>
            <p:cNvCxnSpPr/>
            <p:nvPr/>
          </p:nvCxnSpPr>
          <p:spPr bwMode="auto">
            <a:xfrm>
              <a:off x="7446171" y="4356590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6" name="Straight Connector 75"/>
            <p:cNvCxnSpPr/>
            <p:nvPr/>
          </p:nvCxnSpPr>
          <p:spPr bwMode="auto">
            <a:xfrm>
              <a:off x="7446171" y="4715249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7" name="Straight Connector 76"/>
            <p:cNvCxnSpPr/>
            <p:nvPr/>
          </p:nvCxnSpPr>
          <p:spPr bwMode="auto">
            <a:xfrm>
              <a:off x="7446171" y="4785282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8" name="Straight Connector 77"/>
            <p:cNvCxnSpPr/>
            <p:nvPr/>
          </p:nvCxnSpPr>
          <p:spPr bwMode="auto">
            <a:xfrm>
              <a:off x="7446171" y="4927592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9" name="Straight Connector 78"/>
            <p:cNvCxnSpPr/>
            <p:nvPr/>
          </p:nvCxnSpPr>
          <p:spPr bwMode="auto">
            <a:xfrm>
              <a:off x="7446171" y="4998746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0" name="Straight Connector 79"/>
            <p:cNvCxnSpPr/>
            <p:nvPr/>
          </p:nvCxnSpPr>
          <p:spPr bwMode="auto">
            <a:xfrm>
              <a:off x="7446171" y="5069901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3" name="Straight Connector 82"/>
            <p:cNvCxnSpPr/>
            <p:nvPr/>
          </p:nvCxnSpPr>
          <p:spPr bwMode="auto">
            <a:xfrm>
              <a:off x="7446171" y="4856061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5" name="Straight Connector 84"/>
            <p:cNvCxnSpPr/>
            <p:nvPr/>
          </p:nvCxnSpPr>
          <p:spPr bwMode="auto">
            <a:xfrm>
              <a:off x="7779511" y="3077498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6" name="Straight Connector 85"/>
            <p:cNvCxnSpPr/>
            <p:nvPr/>
          </p:nvCxnSpPr>
          <p:spPr bwMode="auto">
            <a:xfrm>
              <a:off x="7779511" y="3147531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7" name="Straight Connector 86"/>
            <p:cNvCxnSpPr/>
            <p:nvPr/>
          </p:nvCxnSpPr>
          <p:spPr bwMode="auto">
            <a:xfrm>
              <a:off x="7731891" y="3318413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8" name="Straight Connector 87"/>
            <p:cNvCxnSpPr/>
            <p:nvPr/>
          </p:nvCxnSpPr>
          <p:spPr bwMode="auto">
            <a:xfrm>
              <a:off x="7693795" y="3406234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9" name="Straight Connector 88"/>
            <p:cNvCxnSpPr/>
            <p:nvPr/>
          </p:nvCxnSpPr>
          <p:spPr bwMode="auto">
            <a:xfrm>
              <a:off x="7650937" y="3486913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2" name="Straight Connector 91"/>
            <p:cNvCxnSpPr/>
            <p:nvPr/>
          </p:nvCxnSpPr>
          <p:spPr bwMode="auto">
            <a:xfrm>
              <a:off x="7760463" y="3225453"/>
              <a:ext cx="121444" cy="1854"/>
            </a:xfrm>
            <a:prstGeom prst="line">
              <a:avLst/>
            </a:prstGeom>
            <a:noFill/>
            <a:ln w="15875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02" name="Group 101"/>
          <p:cNvGrpSpPr/>
          <p:nvPr/>
        </p:nvGrpSpPr>
        <p:grpSpPr>
          <a:xfrm>
            <a:off x="7219950" y="3007419"/>
            <a:ext cx="1254919" cy="1771750"/>
            <a:chOff x="7219950" y="3007419"/>
            <a:chExt cx="1254919" cy="1771750"/>
          </a:xfrm>
        </p:grpSpPr>
        <p:sp>
          <p:nvSpPr>
            <p:cNvPr id="94" name="Freeform 93"/>
            <p:cNvSpPr/>
            <p:nvPr/>
          </p:nvSpPr>
          <p:spPr bwMode="auto">
            <a:xfrm>
              <a:off x="7624763" y="3007419"/>
              <a:ext cx="795337" cy="140866"/>
            </a:xfrm>
            <a:custGeom>
              <a:avLst/>
              <a:gdLst>
                <a:gd name="connsiteX0" fmla="*/ 0 w 795337"/>
                <a:gd name="connsiteY0" fmla="*/ 35819 h 140866"/>
                <a:gd name="connsiteX1" fmla="*/ 16668 w 795337"/>
                <a:gd name="connsiteY1" fmla="*/ 33437 h 140866"/>
                <a:gd name="connsiteX2" fmla="*/ 42862 w 795337"/>
                <a:gd name="connsiteY2" fmla="*/ 26294 h 140866"/>
                <a:gd name="connsiteX3" fmla="*/ 71437 w 795337"/>
                <a:gd name="connsiteY3" fmla="*/ 21531 h 140866"/>
                <a:gd name="connsiteX4" fmla="*/ 83343 w 795337"/>
                <a:gd name="connsiteY4" fmla="*/ 19150 h 140866"/>
                <a:gd name="connsiteX5" fmla="*/ 107156 w 795337"/>
                <a:gd name="connsiteY5" fmla="*/ 14387 h 140866"/>
                <a:gd name="connsiteX6" fmla="*/ 197643 w 795337"/>
                <a:gd name="connsiteY6" fmla="*/ 12006 h 140866"/>
                <a:gd name="connsiteX7" fmla="*/ 221456 w 795337"/>
                <a:gd name="connsiteY7" fmla="*/ 7244 h 140866"/>
                <a:gd name="connsiteX8" fmla="*/ 230981 w 795337"/>
                <a:gd name="connsiteY8" fmla="*/ 4862 h 140866"/>
                <a:gd name="connsiteX9" fmla="*/ 250031 w 795337"/>
                <a:gd name="connsiteY9" fmla="*/ 2481 h 140866"/>
                <a:gd name="connsiteX10" fmla="*/ 266700 w 795337"/>
                <a:gd name="connsiteY10" fmla="*/ 100 h 140866"/>
                <a:gd name="connsiteX11" fmla="*/ 381000 w 795337"/>
                <a:gd name="connsiteY11" fmla="*/ 4862 h 140866"/>
                <a:gd name="connsiteX12" fmla="*/ 421481 w 795337"/>
                <a:gd name="connsiteY12" fmla="*/ 21531 h 140866"/>
                <a:gd name="connsiteX13" fmla="*/ 435768 w 795337"/>
                <a:gd name="connsiteY13" fmla="*/ 26294 h 140866"/>
                <a:gd name="connsiteX14" fmla="*/ 461962 w 795337"/>
                <a:gd name="connsiteY14" fmla="*/ 45344 h 140866"/>
                <a:gd name="connsiteX15" fmla="*/ 471487 w 795337"/>
                <a:gd name="connsiteY15" fmla="*/ 52487 h 140866"/>
                <a:gd name="connsiteX16" fmla="*/ 478631 w 795337"/>
                <a:gd name="connsiteY16" fmla="*/ 54869 h 140866"/>
                <a:gd name="connsiteX17" fmla="*/ 495300 w 795337"/>
                <a:gd name="connsiteY17" fmla="*/ 62012 h 140866"/>
                <a:gd name="connsiteX18" fmla="*/ 511968 w 795337"/>
                <a:gd name="connsiteY18" fmla="*/ 71537 h 140866"/>
                <a:gd name="connsiteX19" fmla="*/ 526256 w 795337"/>
                <a:gd name="connsiteY19" fmla="*/ 78681 h 140866"/>
                <a:gd name="connsiteX20" fmla="*/ 535781 w 795337"/>
                <a:gd name="connsiteY20" fmla="*/ 85825 h 140866"/>
                <a:gd name="connsiteX21" fmla="*/ 550068 w 795337"/>
                <a:gd name="connsiteY21" fmla="*/ 95350 h 140866"/>
                <a:gd name="connsiteX22" fmla="*/ 566737 w 795337"/>
                <a:gd name="connsiteY22" fmla="*/ 109637 h 140866"/>
                <a:gd name="connsiteX23" fmla="*/ 573881 w 795337"/>
                <a:gd name="connsiteY23" fmla="*/ 112019 h 140866"/>
                <a:gd name="connsiteX24" fmla="*/ 585787 w 795337"/>
                <a:gd name="connsiteY24" fmla="*/ 119162 h 140866"/>
                <a:gd name="connsiteX25" fmla="*/ 602456 w 795337"/>
                <a:gd name="connsiteY25" fmla="*/ 126306 h 140866"/>
                <a:gd name="connsiteX26" fmla="*/ 619125 w 795337"/>
                <a:gd name="connsiteY26" fmla="*/ 133450 h 140866"/>
                <a:gd name="connsiteX27" fmla="*/ 659606 w 795337"/>
                <a:gd name="connsiteY27" fmla="*/ 135831 h 140866"/>
                <a:gd name="connsiteX28" fmla="*/ 683418 w 795337"/>
                <a:gd name="connsiteY28" fmla="*/ 138212 h 140866"/>
                <a:gd name="connsiteX29" fmla="*/ 795337 w 795337"/>
                <a:gd name="connsiteY29" fmla="*/ 140594 h 140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95337" h="140866">
                  <a:moveTo>
                    <a:pt x="0" y="35819"/>
                  </a:moveTo>
                  <a:cubicBezTo>
                    <a:pt x="5556" y="35025"/>
                    <a:pt x="11146" y="34441"/>
                    <a:pt x="16668" y="33437"/>
                  </a:cubicBezTo>
                  <a:cubicBezTo>
                    <a:pt x="25648" y="31804"/>
                    <a:pt x="33891" y="27976"/>
                    <a:pt x="42862" y="26294"/>
                  </a:cubicBezTo>
                  <a:cubicBezTo>
                    <a:pt x="52353" y="24514"/>
                    <a:pt x="61968" y="23425"/>
                    <a:pt x="71437" y="21531"/>
                  </a:cubicBezTo>
                  <a:cubicBezTo>
                    <a:pt x="75406" y="20737"/>
                    <a:pt x="79417" y="20132"/>
                    <a:pt x="83343" y="19150"/>
                  </a:cubicBezTo>
                  <a:cubicBezTo>
                    <a:pt x="96763" y="15795"/>
                    <a:pt x="85875" y="15333"/>
                    <a:pt x="107156" y="14387"/>
                  </a:cubicBezTo>
                  <a:cubicBezTo>
                    <a:pt x="137299" y="13047"/>
                    <a:pt x="167481" y="12800"/>
                    <a:pt x="197643" y="12006"/>
                  </a:cubicBezTo>
                  <a:cubicBezTo>
                    <a:pt x="219784" y="6471"/>
                    <a:pt x="192238" y="13088"/>
                    <a:pt x="221456" y="7244"/>
                  </a:cubicBezTo>
                  <a:cubicBezTo>
                    <a:pt x="224665" y="6602"/>
                    <a:pt x="227753" y="5400"/>
                    <a:pt x="230981" y="4862"/>
                  </a:cubicBezTo>
                  <a:cubicBezTo>
                    <a:pt x="237293" y="3810"/>
                    <a:pt x="243688" y="3327"/>
                    <a:pt x="250031" y="2481"/>
                  </a:cubicBezTo>
                  <a:lnTo>
                    <a:pt x="266700" y="100"/>
                  </a:lnTo>
                  <a:cubicBezTo>
                    <a:pt x="290245" y="720"/>
                    <a:pt x="346971" y="0"/>
                    <a:pt x="381000" y="4862"/>
                  </a:cubicBezTo>
                  <a:cubicBezTo>
                    <a:pt x="395759" y="6971"/>
                    <a:pt x="408123" y="15806"/>
                    <a:pt x="421481" y="21531"/>
                  </a:cubicBezTo>
                  <a:cubicBezTo>
                    <a:pt x="426095" y="23509"/>
                    <a:pt x="435768" y="26294"/>
                    <a:pt x="435768" y="26294"/>
                  </a:cubicBezTo>
                  <a:cubicBezTo>
                    <a:pt x="445631" y="41086"/>
                    <a:pt x="436411" y="29620"/>
                    <a:pt x="461962" y="45344"/>
                  </a:cubicBezTo>
                  <a:cubicBezTo>
                    <a:pt x="465342" y="47424"/>
                    <a:pt x="468041" y="50518"/>
                    <a:pt x="471487" y="52487"/>
                  </a:cubicBezTo>
                  <a:cubicBezTo>
                    <a:pt x="473666" y="53732"/>
                    <a:pt x="476386" y="53746"/>
                    <a:pt x="478631" y="54869"/>
                  </a:cubicBezTo>
                  <a:cubicBezTo>
                    <a:pt x="495072" y="63089"/>
                    <a:pt x="475481" y="57058"/>
                    <a:pt x="495300" y="62012"/>
                  </a:cubicBezTo>
                  <a:cubicBezTo>
                    <a:pt x="512697" y="73612"/>
                    <a:pt x="490828" y="59457"/>
                    <a:pt x="511968" y="71537"/>
                  </a:cubicBezTo>
                  <a:cubicBezTo>
                    <a:pt x="524895" y="78924"/>
                    <a:pt x="513157" y="74315"/>
                    <a:pt x="526256" y="78681"/>
                  </a:cubicBezTo>
                  <a:cubicBezTo>
                    <a:pt x="529431" y="81062"/>
                    <a:pt x="532530" y="83549"/>
                    <a:pt x="535781" y="85825"/>
                  </a:cubicBezTo>
                  <a:cubicBezTo>
                    <a:pt x="540470" y="89107"/>
                    <a:pt x="545550" y="91836"/>
                    <a:pt x="550068" y="95350"/>
                  </a:cubicBezTo>
                  <a:cubicBezTo>
                    <a:pt x="561763" y="104446"/>
                    <a:pt x="552462" y="101480"/>
                    <a:pt x="566737" y="109637"/>
                  </a:cubicBezTo>
                  <a:cubicBezTo>
                    <a:pt x="568916" y="110882"/>
                    <a:pt x="571636" y="110896"/>
                    <a:pt x="573881" y="112019"/>
                  </a:cubicBezTo>
                  <a:cubicBezTo>
                    <a:pt x="578021" y="114089"/>
                    <a:pt x="581647" y="117092"/>
                    <a:pt x="585787" y="119162"/>
                  </a:cubicBezTo>
                  <a:cubicBezTo>
                    <a:pt x="591194" y="121865"/>
                    <a:pt x="596953" y="123804"/>
                    <a:pt x="602456" y="126306"/>
                  </a:cubicBezTo>
                  <a:cubicBezTo>
                    <a:pt x="605955" y="127896"/>
                    <a:pt x="614462" y="132984"/>
                    <a:pt x="619125" y="133450"/>
                  </a:cubicBezTo>
                  <a:cubicBezTo>
                    <a:pt x="632575" y="134795"/>
                    <a:pt x="646126" y="134833"/>
                    <a:pt x="659606" y="135831"/>
                  </a:cubicBezTo>
                  <a:cubicBezTo>
                    <a:pt x="667561" y="136420"/>
                    <a:pt x="675449" y="137858"/>
                    <a:pt x="683418" y="138212"/>
                  </a:cubicBezTo>
                  <a:cubicBezTo>
                    <a:pt x="743129" y="140866"/>
                    <a:pt x="750332" y="140594"/>
                    <a:pt x="795337" y="140594"/>
                  </a:cubicBezTo>
                </a:path>
              </a:pathLst>
            </a:custGeom>
            <a:noFill/>
            <a:ln w="19050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5" name="Freeform 94"/>
            <p:cNvSpPr/>
            <p:nvPr/>
          </p:nvSpPr>
          <p:spPr bwMode="auto">
            <a:xfrm>
              <a:off x="7298531" y="3648075"/>
              <a:ext cx="1121569" cy="164306"/>
            </a:xfrm>
            <a:custGeom>
              <a:avLst/>
              <a:gdLst>
                <a:gd name="connsiteX0" fmla="*/ 1121569 w 1121569"/>
                <a:gd name="connsiteY0" fmla="*/ 109538 h 164306"/>
                <a:gd name="connsiteX1" fmla="*/ 1107282 w 1121569"/>
                <a:gd name="connsiteY1" fmla="*/ 114300 h 164306"/>
                <a:gd name="connsiteX2" fmla="*/ 1090613 w 1121569"/>
                <a:gd name="connsiteY2" fmla="*/ 123825 h 164306"/>
                <a:gd name="connsiteX3" fmla="*/ 1073944 w 1121569"/>
                <a:gd name="connsiteY3" fmla="*/ 130969 h 164306"/>
                <a:gd name="connsiteX4" fmla="*/ 1066800 w 1121569"/>
                <a:gd name="connsiteY4" fmla="*/ 138113 h 164306"/>
                <a:gd name="connsiteX5" fmla="*/ 1059657 w 1121569"/>
                <a:gd name="connsiteY5" fmla="*/ 140494 h 164306"/>
                <a:gd name="connsiteX6" fmla="*/ 1042988 w 1121569"/>
                <a:gd name="connsiteY6" fmla="*/ 147638 h 164306"/>
                <a:gd name="connsiteX7" fmla="*/ 1021557 w 1121569"/>
                <a:gd name="connsiteY7" fmla="*/ 159544 h 164306"/>
                <a:gd name="connsiteX8" fmla="*/ 1014413 w 1121569"/>
                <a:gd name="connsiteY8" fmla="*/ 161925 h 164306"/>
                <a:gd name="connsiteX9" fmla="*/ 1007269 w 1121569"/>
                <a:gd name="connsiteY9" fmla="*/ 164306 h 164306"/>
                <a:gd name="connsiteX10" fmla="*/ 973932 w 1121569"/>
                <a:gd name="connsiteY10" fmla="*/ 159544 h 164306"/>
                <a:gd name="connsiteX11" fmla="*/ 966788 w 1121569"/>
                <a:gd name="connsiteY11" fmla="*/ 157163 h 164306"/>
                <a:gd name="connsiteX12" fmla="*/ 959644 w 1121569"/>
                <a:gd name="connsiteY12" fmla="*/ 152400 h 164306"/>
                <a:gd name="connsiteX13" fmla="*/ 952500 w 1121569"/>
                <a:gd name="connsiteY13" fmla="*/ 150019 h 164306"/>
                <a:gd name="connsiteX14" fmla="*/ 933450 w 1121569"/>
                <a:gd name="connsiteY14" fmla="*/ 128588 h 164306"/>
                <a:gd name="connsiteX15" fmla="*/ 928688 w 1121569"/>
                <a:gd name="connsiteY15" fmla="*/ 114300 h 164306"/>
                <a:gd name="connsiteX16" fmla="*/ 919163 w 1121569"/>
                <a:gd name="connsiteY16" fmla="*/ 100013 h 164306"/>
                <a:gd name="connsiteX17" fmla="*/ 909638 w 1121569"/>
                <a:gd name="connsiteY17" fmla="*/ 83344 h 164306"/>
                <a:gd name="connsiteX18" fmla="*/ 907257 w 1121569"/>
                <a:gd name="connsiteY18" fmla="*/ 76200 h 164306"/>
                <a:gd name="connsiteX19" fmla="*/ 897732 w 1121569"/>
                <a:gd name="connsiteY19" fmla="*/ 61913 h 164306"/>
                <a:gd name="connsiteX20" fmla="*/ 895350 w 1121569"/>
                <a:gd name="connsiteY20" fmla="*/ 54769 h 164306"/>
                <a:gd name="connsiteX21" fmla="*/ 881063 w 1121569"/>
                <a:gd name="connsiteY21" fmla="*/ 40481 h 164306"/>
                <a:gd name="connsiteX22" fmla="*/ 871538 w 1121569"/>
                <a:gd name="connsiteY22" fmla="*/ 33338 h 164306"/>
                <a:gd name="connsiteX23" fmla="*/ 854869 w 1121569"/>
                <a:gd name="connsiteY23" fmla="*/ 26194 h 164306"/>
                <a:gd name="connsiteX24" fmla="*/ 845344 w 1121569"/>
                <a:gd name="connsiteY24" fmla="*/ 23813 h 164306"/>
                <a:gd name="connsiteX25" fmla="*/ 781050 w 1121569"/>
                <a:gd name="connsiteY25" fmla="*/ 21431 h 164306"/>
                <a:gd name="connsiteX26" fmla="*/ 769144 w 1121569"/>
                <a:gd name="connsiteY26" fmla="*/ 19050 h 164306"/>
                <a:gd name="connsiteX27" fmla="*/ 754857 w 1121569"/>
                <a:gd name="connsiteY27" fmla="*/ 16669 h 164306"/>
                <a:gd name="connsiteX28" fmla="*/ 747713 w 1121569"/>
                <a:gd name="connsiteY28" fmla="*/ 14288 h 164306"/>
                <a:gd name="connsiteX29" fmla="*/ 735807 w 1121569"/>
                <a:gd name="connsiteY29" fmla="*/ 11906 h 164306"/>
                <a:gd name="connsiteX30" fmla="*/ 726282 w 1121569"/>
                <a:gd name="connsiteY30" fmla="*/ 9525 h 164306"/>
                <a:gd name="connsiteX31" fmla="*/ 719138 w 1121569"/>
                <a:gd name="connsiteY31" fmla="*/ 7144 h 164306"/>
                <a:gd name="connsiteX32" fmla="*/ 707232 w 1121569"/>
                <a:gd name="connsiteY32" fmla="*/ 4763 h 164306"/>
                <a:gd name="connsiteX33" fmla="*/ 683419 w 1121569"/>
                <a:gd name="connsiteY33" fmla="*/ 0 h 164306"/>
                <a:gd name="connsiteX34" fmla="*/ 633413 w 1121569"/>
                <a:gd name="connsiteY34" fmla="*/ 2381 h 164306"/>
                <a:gd name="connsiteX35" fmla="*/ 619125 w 1121569"/>
                <a:gd name="connsiteY35" fmla="*/ 7144 h 164306"/>
                <a:gd name="connsiteX36" fmla="*/ 611982 w 1121569"/>
                <a:gd name="connsiteY36" fmla="*/ 9525 h 164306"/>
                <a:gd name="connsiteX37" fmla="*/ 597694 w 1121569"/>
                <a:gd name="connsiteY37" fmla="*/ 16669 h 164306"/>
                <a:gd name="connsiteX38" fmla="*/ 590550 w 1121569"/>
                <a:gd name="connsiteY38" fmla="*/ 21431 h 164306"/>
                <a:gd name="connsiteX39" fmla="*/ 459582 w 1121569"/>
                <a:gd name="connsiteY39" fmla="*/ 28575 h 164306"/>
                <a:gd name="connsiteX40" fmla="*/ 447675 w 1121569"/>
                <a:gd name="connsiteY40" fmla="*/ 30956 h 164306"/>
                <a:gd name="connsiteX41" fmla="*/ 438150 w 1121569"/>
                <a:gd name="connsiteY41" fmla="*/ 33338 h 164306"/>
                <a:gd name="connsiteX42" fmla="*/ 416719 w 1121569"/>
                <a:gd name="connsiteY42" fmla="*/ 35719 h 164306"/>
                <a:gd name="connsiteX43" fmla="*/ 376238 w 1121569"/>
                <a:gd name="connsiteY43" fmla="*/ 33338 h 164306"/>
                <a:gd name="connsiteX44" fmla="*/ 361950 w 1121569"/>
                <a:gd name="connsiteY44" fmla="*/ 28575 h 164306"/>
                <a:gd name="connsiteX45" fmla="*/ 347663 w 1121569"/>
                <a:gd name="connsiteY45" fmla="*/ 21431 h 164306"/>
                <a:gd name="connsiteX46" fmla="*/ 340519 w 1121569"/>
                <a:gd name="connsiteY46" fmla="*/ 16669 h 164306"/>
                <a:gd name="connsiteX47" fmla="*/ 330994 w 1121569"/>
                <a:gd name="connsiteY47" fmla="*/ 11906 h 164306"/>
                <a:gd name="connsiteX48" fmla="*/ 323850 w 1121569"/>
                <a:gd name="connsiteY48" fmla="*/ 7144 h 164306"/>
                <a:gd name="connsiteX49" fmla="*/ 302419 w 1121569"/>
                <a:gd name="connsiteY49" fmla="*/ 2381 h 164306"/>
                <a:gd name="connsiteX50" fmla="*/ 266700 w 1121569"/>
                <a:gd name="connsiteY50" fmla="*/ 4763 h 164306"/>
                <a:gd name="connsiteX51" fmla="*/ 242888 w 1121569"/>
                <a:gd name="connsiteY51" fmla="*/ 11906 h 164306"/>
                <a:gd name="connsiteX52" fmla="*/ 235744 w 1121569"/>
                <a:gd name="connsiteY52" fmla="*/ 14288 h 164306"/>
                <a:gd name="connsiteX53" fmla="*/ 211932 w 1121569"/>
                <a:gd name="connsiteY53" fmla="*/ 19050 h 164306"/>
                <a:gd name="connsiteX54" fmla="*/ 192882 w 1121569"/>
                <a:gd name="connsiteY54" fmla="*/ 23813 h 164306"/>
                <a:gd name="connsiteX55" fmla="*/ 83344 w 1121569"/>
                <a:gd name="connsiteY55" fmla="*/ 21431 h 164306"/>
                <a:gd name="connsiteX56" fmla="*/ 54769 w 1121569"/>
                <a:gd name="connsiteY56" fmla="*/ 16669 h 164306"/>
                <a:gd name="connsiteX57" fmla="*/ 42863 w 1121569"/>
                <a:gd name="connsiteY57" fmla="*/ 14288 h 164306"/>
                <a:gd name="connsiteX58" fmla="*/ 11907 w 1121569"/>
                <a:gd name="connsiteY58" fmla="*/ 7144 h 164306"/>
                <a:gd name="connsiteX59" fmla="*/ 0 w 1121569"/>
                <a:gd name="connsiteY59" fmla="*/ 7144 h 164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121569" h="164306">
                  <a:moveTo>
                    <a:pt x="1121569" y="109538"/>
                  </a:moveTo>
                  <a:cubicBezTo>
                    <a:pt x="1116807" y="111125"/>
                    <a:pt x="1111459" y="111515"/>
                    <a:pt x="1107282" y="114300"/>
                  </a:cubicBezTo>
                  <a:cubicBezTo>
                    <a:pt x="1100106" y="119084"/>
                    <a:pt x="1099074" y="120199"/>
                    <a:pt x="1090613" y="123825"/>
                  </a:cubicBezTo>
                  <a:cubicBezTo>
                    <a:pt x="1082838" y="127157"/>
                    <a:pt x="1081843" y="125326"/>
                    <a:pt x="1073944" y="130969"/>
                  </a:cubicBezTo>
                  <a:cubicBezTo>
                    <a:pt x="1071204" y="132927"/>
                    <a:pt x="1069602" y="136245"/>
                    <a:pt x="1066800" y="138113"/>
                  </a:cubicBezTo>
                  <a:cubicBezTo>
                    <a:pt x="1064712" y="139505"/>
                    <a:pt x="1061964" y="139505"/>
                    <a:pt x="1059657" y="140494"/>
                  </a:cubicBezTo>
                  <a:cubicBezTo>
                    <a:pt x="1039051" y="149324"/>
                    <a:pt x="1059748" y="142050"/>
                    <a:pt x="1042988" y="147638"/>
                  </a:cubicBezTo>
                  <a:cubicBezTo>
                    <a:pt x="1032295" y="158330"/>
                    <a:pt x="1039038" y="153717"/>
                    <a:pt x="1021557" y="159544"/>
                  </a:cubicBezTo>
                  <a:lnTo>
                    <a:pt x="1014413" y="161925"/>
                  </a:lnTo>
                  <a:lnTo>
                    <a:pt x="1007269" y="164306"/>
                  </a:lnTo>
                  <a:cubicBezTo>
                    <a:pt x="993933" y="162824"/>
                    <a:pt x="986063" y="162576"/>
                    <a:pt x="973932" y="159544"/>
                  </a:cubicBezTo>
                  <a:cubicBezTo>
                    <a:pt x="971497" y="158935"/>
                    <a:pt x="969169" y="157957"/>
                    <a:pt x="966788" y="157163"/>
                  </a:cubicBezTo>
                  <a:cubicBezTo>
                    <a:pt x="964407" y="155575"/>
                    <a:pt x="962204" y="153680"/>
                    <a:pt x="959644" y="152400"/>
                  </a:cubicBezTo>
                  <a:cubicBezTo>
                    <a:pt x="957399" y="151277"/>
                    <a:pt x="954481" y="151560"/>
                    <a:pt x="952500" y="150019"/>
                  </a:cubicBezTo>
                  <a:cubicBezTo>
                    <a:pt x="941212" y="141239"/>
                    <a:pt x="939816" y="138135"/>
                    <a:pt x="933450" y="128588"/>
                  </a:cubicBezTo>
                  <a:cubicBezTo>
                    <a:pt x="931863" y="123825"/>
                    <a:pt x="930933" y="118790"/>
                    <a:pt x="928688" y="114300"/>
                  </a:cubicBezTo>
                  <a:cubicBezTo>
                    <a:pt x="926128" y="109181"/>
                    <a:pt x="919163" y="100013"/>
                    <a:pt x="919163" y="100013"/>
                  </a:cubicBezTo>
                  <a:cubicBezTo>
                    <a:pt x="913704" y="83633"/>
                    <a:pt x="921171" y="103527"/>
                    <a:pt x="909638" y="83344"/>
                  </a:cubicBezTo>
                  <a:cubicBezTo>
                    <a:pt x="908393" y="81165"/>
                    <a:pt x="908476" y="78394"/>
                    <a:pt x="907257" y="76200"/>
                  </a:cubicBezTo>
                  <a:cubicBezTo>
                    <a:pt x="904477" y="71197"/>
                    <a:pt x="899542" y="67343"/>
                    <a:pt x="897732" y="61913"/>
                  </a:cubicBezTo>
                  <a:cubicBezTo>
                    <a:pt x="896938" y="59532"/>
                    <a:pt x="896891" y="56750"/>
                    <a:pt x="895350" y="54769"/>
                  </a:cubicBezTo>
                  <a:cubicBezTo>
                    <a:pt x="891215" y="49453"/>
                    <a:pt x="886451" y="44522"/>
                    <a:pt x="881063" y="40481"/>
                  </a:cubicBezTo>
                  <a:cubicBezTo>
                    <a:pt x="877888" y="38100"/>
                    <a:pt x="874903" y="35441"/>
                    <a:pt x="871538" y="33338"/>
                  </a:cubicBezTo>
                  <a:cubicBezTo>
                    <a:pt x="866187" y="29994"/>
                    <a:pt x="860841" y="27900"/>
                    <a:pt x="854869" y="26194"/>
                  </a:cubicBezTo>
                  <a:cubicBezTo>
                    <a:pt x="851722" y="25295"/>
                    <a:pt x="848610" y="24024"/>
                    <a:pt x="845344" y="23813"/>
                  </a:cubicBezTo>
                  <a:cubicBezTo>
                    <a:pt x="823942" y="22432"/>
                    <a:pt x="802481" y="22225"/>
                    <a:pt x="781050" y="21431"/>
                  </a:cubicBezTo>
                  <a:lnTo>
                    <a:pt x="769144" y="19050"/>
                  </a:lnTo>
                  <a:cubicBezTo>
                    <a:pt x="764394" y="18186"/>
                    <a:pt x="759570" y="17716"/>
                    <a:pt x="754857" y="16669"/>
                  </a:cubicBezTo>
                  <a:cubicBezTo>
                    <a:pt x="752407" y="16125"/>
                    <a:pt x="750148" y="14897"/>
                    <a:pt x="747713" y="14288"/>
                  </a:cubicBezTo>
                  <a:cubicBezTo>
                    <a:pt x="743787" y="13306"/>
                    <a:pt x="739758" y="12784"/>
                    <a:pt x="735807" y="11906"/>
                  </a:cubicBezTo>
                  <a:cubicBezTo>
                    <a:pt x="732612" y="11196"/>
                    <a:pt x="729429" y="10424"/>
                    <a:pt x="726282" y="9525"/>
                  </a:cubicBezTo>
                  <a:cubicBezTo>
                    <a:pt x="723868" y="8835"/>
                    <a:pt x="721573" y="7753"/>
                    <a:pt x="719138" y="7144"/>
                  </a:cubicBezTo>
                  <a:cubicBezTo>
                    <a:pt x="715212" y="6162"/>
                    <a:pt x="711183" y="5641"/>
                    <a:pt x="707232" y="4763"/>
                  </a:cubicBezTo>
                  <a:cubicBezTo>
                    <a:pt x="685911" y="24"/>
                    <a:pt x="711427" y="4667"/>
                    <a:pt x="683419" y="0"/>
                  </a:cubicBezTo>
                  <a:cubicBezTo>
                    <a:pt x="666750" y="794"/>
                    <a:pt x="649998" y="538"/>
                    <a:pt x="633413" y="2381"/>
                  </a:cubicBezTo>
                  <a:cubicBezTo>
                    <a:pt x="628423" y="2935"/>
                    <a:pt x="623888" y="5556"/>
                    <a:pt x="619125" y="7144"/>
                  </a:cubicBezTo>
                  <a:lnTo>
                    <a:pt x="611982" y="9525"/>
                  </a:lnTo>
                  <a:cubicBezTo>
                    <a:pt x="591517" y="23169"/>
                    <a:pt x="617404" y="6815"/>
                    <a:pt x="597694" y="16669"/>
                  </a:cubicBezTo>
                  <a:cubicBezTo>
                    <a:pt x="595134" y="17949"/>
                    <a:pt x="593165" y="20269"/>
                    <a:pt x="590550" y="21431"/>
                  </a:cubicBezTo>
                  <a:cubicBezTo>
                    <a:pt x="552767" y="38224"/>
                    <a:pt x="477373" y="28212"/>
                    <a:pt x="459582" y="28575"/>
                  </a:cubicBezTo>
                  <a:cubicBezTo>
                    <a:pt x="455613" y="29369"/>
                    <a:pt x="451626" y="30078"/>
                    <a:pt x="447675" y="30956"/>
                  </a:cubicBezTo>
                  <a:cubicBezTo>
                    <a:pt x="444480" y="31666"/>
                    <a:pt x="441385" y="32840"/>
                    <a:pt x="438150" y="33338"/>
                  </a:cubicBezTo>
                  <a:cubicBezTo>
                    <a:pt x="431046" y="34431"/>
                    <a:pt x="423863" y="34925"/>
                    <a:pt x="416719" y="35719"/>
                  </a:cubicBezTo>
                  <a:cubicBezTo>
                    <a:pt x="403225" y="34925"/>
                    <a:pt x="389641" y="35086"/>
                    <a:pt x="376238" y="33338"/>
                  </a:cubicBezTo>
                  <a:cubicBezTo>
                    <a:pt x="371260" y="32689"/>
                    <a:pt x="361950" y="28575"/>
                    <a:pt x="361950" y="28575"/>
                  </a:cubicBezTo>
                  <a:cubicBezTo>
                    <a:pt x="341486" y="14932"/>
                    <a:pt x="367375" y="31287"/>
                    <a:pt x="347663" y="21431"/>
                  </a:cubicBezTo>
                  <a:cubicBezTo>
                    <a:pt x="345103" y="20151"/>
                    <a:pt x="343004" y="18089"/>
                    <a:pt x="340519" y="16669"/>
                  </a:cubicBezTo>
                  <a:cubicBezTo>
                    <a:pt x="337437" y="14908"/>
                    <a:pt x="334076" y="13667"/>
                    <a:pt x="330994" y="11906"/>
                  </a:cubicBezTo>
                  <a:cubicBezTo>
                    <a:pt x="328509" y="10486"/>
                    <a:pt x="326481" y="8271"/>
                    <a:pt x="323850" y="7144"/>
                  </a:cubicBezTo>
                  <a:cubicBezTo>
                    <a:pt x="320911" y="5885"/>
                    <a:pt x="304533" y="2804"/>
                    <a:pt x="302419" y="2381"/>
                  </a:cubicBezTo>
                  <a:cubicBezTo>
                    <a:pt x="290513" y="3175"/>
                    <a:pt x="278567" y="3514"/>
                    <a:pt x="266700" y="4763"/>
                  </a:cubicBezTo>
                  <a:cubicBezTo>
                    <a:pt x="261440" y="5317"/>
                    <a:pt x="246268" y="10779"/>
                    <a:pt x="242888" y="11906"/>
                  </a:cubicBezTo>
                  <a:cubicBezTo>
                    <a:pt x="240507" y="12700"/>
                    <a:pt x="238205" y="13796"/>
                    <a:pt x="235744" y="14288"/>
                  </a:cubicBezTo>
                  <a:cubicBezTo>
                    <a:pt x="227807" y="15875"/>
                    <a:pt x="219611" y="16491"/>
                    <a:pt x="211932" y="19050"/>
                  </a:cubicBezTo>
                  <a:cubicBezTo>
                    <a:pt x="200948" y="22711"/>
                    <a:pt x="207249" y="20939"/>
                    <a:pt x="192882" y="23813"/>
                  </a:cubicBezTo>
                  <a:lnTo>
                    <a:pt x="83344" y="21431"/>
                  </a:lnTo>
                  <a:cubicBezTo>
                    <a:pt x="67023" y="20826"/>
                    <a:pt x="67446" y="19486"/>
                    <a:pt x="54769" y="16669"/>
                  </a:cubicBezTo>
                  <a:cubicBezTo>
                    <a:pt x="50818" y="15791"/>
                    <a:pt x="46807" y="15198"/>
                    <a:pt x="42863" y="14288"/>
                  </a:cubicBezTo>
                  <a:cubicBezTo>
                    <a:pt x="39163" y="13434"/>
                    <a:pt x="18312" y="7784"/>
                    <a:pt x="11907" y="7144"/>
                  </a:cubicBezTo>
                  <a:cubicBezTo>
                    <a:pt x="7958" y="6749"/>
                    <a:pt x="3969" y="7144"/>
                    <a:pt x="0" y="7144"/>
                  </a:cubicBezTo>
                </a:path>
              </a:pathLst>
            </a:custGeom>
            <a:noFill/>
            <a:ln w="19050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7" name="Freeform 96"/>
            <p:cNvSpPr/>
            <p:nvPr/>
          </p:nvSpPr>
          <p:spPr bwMode="auto">
            <a:xfrm>
              <a:off x="7286625" y="3709988"/>
              <a:ext cx="1145990" cy="176212"/>
            </a:xfrm>
            <a:custGeom>
              <a:avLst/>
              <a:gdLst>
                <a:gd name="connsiteX0" fmla="*/ 0 w 1145990"/>
                <a:gd name="connsiteY0" fmla="*/ 47625 h 176212"/>
                <a:gd name="connsiteX1" fmla="*/ 123825 w 1145990"/>
                <a:gd name="connsiteY1" fmla="*/ 47625 h 176212"/>
                <a:gd name="connsiteX2" fmla="*/ 138113 w 1145990"/>
                <a:gd name="connsiteY2" fmla="*/ 35718 h 176212"/>
                <a:gd name="connsiteX3" fmla="*/ 152400 w 1145990"/>
                <a:gd name="connsiteY3" fmla="*/ 30956 h 176212"/>
                <a:gd name="connsiteX4" fmla="*/ 269081 w 1145990"/>
                <a:gd name="connsiteY4" fmla="*/ 35718 h 176212"/>
                <a:gd name="connsiteX5" fmla="*/ 285750 w 1145990"/>
                <a:gd name="connsiteY5" fmla="*/ 40481 h 176212"/>
                <a:gd name="connsiteX6" fmla="*/ 314325 w 1145990"/>
                <a:gd name="connsiteY6" fmla="*/ 42862 h 176212"/>
                <a:gd name="connsiteX7" fmla="*/ 328613 w 1145990"/>
                <a:gd name="connsiteY7" fmla="*/ 40481 h 176212"/>
                <a:gd name="connsiteX8" fmla="*/ 338138 w 1145990"/>
                <a:gd name="connsiteY8" fmla="*/ 38100 h 176212"/>
                <a:gd name="connsiteX9" fmla="*/ 402431 w 1145990"/>
                <a:gd name="connsiteY9" fmla="*/ 35718 h 176212"/>
                <a:gd name="connsiteX10" fmla="*/ 454819 w 1145990"/>
                <a:gd name="connsiteY10" fmla="*/ 33337 h 176212"/>
                <a:gd name="connsiteX11" fmla="*/ 464344 w 1145990"/>
                <a:gd name="connsiteY11" fmla="*/ 30956 h 176212"/>
                <a:gd name="connsiteX12" fmla="*/ 483394 w 1145990"/>
                <a:gd name="connsiteY12" fmla="*/ 28575 h 176212"/>
                <a:gd name="connsiteX13" fmla="*/ 497681 w 1145990"/>
                <a:gd name="connsiteY13" fmla="*/ 23812 h 176212"/>
                <a:gd name="connsiteX14" fmla="*/ 504825 w 1145990"/>
                <a:gd name="connsiteY14" fmla="*/ 21431 h 176212"/>
                <a:gd name="connsiteX15" fmla="*/ 523875 w 1145990"/>
                <a:gd name="connsiteY15" fmla="*/ 19050 h 176212"/>
                <a:gd name="connsiteX16" fmla="*/ 533400 w 1145990"/>
                <a:gd name="connsiteY16" fmla="*/ 16668 h 176212"/>
                <a:gd name="connsiteX17" fmla="*/ 547688 w 1145990"/>
                <a:gd name="connsiteY17" fmla="*/ 7143 h 176212"/>
                <a:gd name="connsiteX18" fmla="*/ 571500 w 1145990"/>
                <a:gd name="connsiteY18" fmla="*/ 0 h 176212"/>
                <a:gd name="connsiteX19" fmla="*/ 602456 w 1145990"/>
                <a:gd name="connsiteY19" fmla="*/ 2381 h 176212"/>
                <a:gd name="connsiteX20" fmla="*/ 609600 w 1145990"/>
                <a:gd name="connsiteY20" fmla="*/ 4762 h 176212"/>
                <a:gd name="connsiteX21" fmla="*/ 626269 w 1145990"/>
                <a:gd name="connsiteY21" fmla="*/ 9525 h 176212"/>
                <a:gd name="connsiteX22" fmla="*/ 647700 w 1145990"/>
                <a:gd name="connsiteY22" fmla="*/ 23812 h 176212"/>
                <a:gd name="connsiteX23" fmla="*/ 657225 w 1145990"/>
                <a:gd name="connsiteY23" fmla="*/ 26193 h 176212"/>
                <a:gd name="connsiteX24" fmla="*/ 673894 w 1145990"/>
                <a:gd name="connsiteY24" fmla="*/ 30956 h 176212"/>
                <a:gd name="connsiteX25" fmla="*/ 681038 w 1145990"/>
                <a:gd name="connsiteY25" fmla="*/ 35718 h 176212"/>
                <a:gd name="connsiteX26" fmla="*/ 688181 w 1145990"/>
                <a:gd name="connsiteY26" fmla="*/ 38100 h 176212"/>
                <a:gd name="connsiteX27" fmla="*/ 695325 w 1145990"/>
                <a:gd name="connsiteY27" fmla="*/ 45243 h 176212"/>
                <a:gd name="connsiteX28" fmla="*/ 714375 w 1145990"/>
                <a:gd name="connsiteY28" fmla="*/ 57150 h 176212"/>
                <a:gd name="connsiteX29" fmla="*/ 723900 w 1145990"/>
                <a:gd name="connsiteY29" fmla="*/ 64293 h 176212"/>
                <a:gd name="connsiteX30" fmla="*/ 738188 w 1145990"/>
                <a:gd name="connsiteY30" fmla="*/ 73818 h 176212"/>
                <a:gd name="connsiteX31" fmla="*/ 742950 w 1145990"/>
                <a:gd name="connsiteY31" fmla="*/ 80962 h 176212"/>
                <a:gd name="connsiteX32" fmla="*/ 766763 w 1145990"/>
                <a:gd name="connsiteY32" fmla="*/ 95250 h 176212"/>
                <a:gd name="connsiteX33" fmla="*/ 797719 w 1145990"/>
                <a:gd name="connsiteY33" fmla="*/ 107156 h 176212"/>
                <a:gd name="connsiteX34" fmla="*/ 819150 w 1145990"/>
                <a:gd name="connsiteY34" fmla="*/ 114300 h 176212"/>
                <a:gd name="connsiteX35" fmla="*/ 826294 w 1145990"/>
                <a:gd name="connsiteY35" fmla="*/ 116681 h 176212"/>
                <a:gd name="connsiteX36" fmla="*/ 845344 w 1145990"/>
                <a:gd name="connsiteY36" fmla="*/ 130968 h 176212"/>
                <a:gd name="connsiteX37" fmla="*/ 852488 w 1145990"/>
                <a:gd name="connsiteY37" fmla="*/ 133350 h 176212"/>
                <a:gd name="connsiteX38" fmla="*/ 866775 w 1145990"/>
                <a:gd name="connsiteY38" fmla="*/ 142875 h 176212"/>
                <a:gd name="connsiteX39" fmla="*/ 883444 w 1145990"/>
                <a:gd name="connsiteY39" fmla="*/ 152400 h 176212"/>
                <a:gd name="connsiteX40" fmla="*/ 892969 w 1145990"/>
                <a:gd name="connsiteY40" fmla="*/ 157162 h 176212"/>
                <a:gd name="connsiteX41" fmla="*/ 935831 w 1145990"/>
                <a:gd name="connsiteY41" fmla="*/ 161925 h 176212"/>
                <a:gd name="connsiteX42" fmla="*/ 957263 w 1145990"/>
                <a:gd name="connsiteY42" fmla="*/ 169068 h 176212"/>
                <a:gd name="connsiteX43" fmla="*/ 964406 w 1145990"/>
                <a:gd name="connsiteY43" fmla="*/ 171450 h 176212"/>
                <a:gd name="connsiteX44" fmla="*/ 1028700 w 1145990"/>
                <a:gd name="connsiteY44" fmla="*/ 176212 h 176212"/>
                <a:gd name="connsiteX45" fmla="*/ 1069181 w 1145990"/>
                <a:gd name="connsiteY45" fmla="*/ 173831 h 176212"/>
                <a:gd name="connsiteX46" fmla="*/ 1083469 w 1145990"/>
                <a:gd name="connsiteY46" fmla="*/ 169068 h 176212"/>
                <a:gd name="connsiteX47" fmla="*/ 1090613 w 1145990"/>
                <a:gd name="connsiteY47" fmla="*/ 161925 h 176212"/>
                <a:gd name="connsiteX48" fmla="*/ 1112044 w 1145990"/>
                <a:gd name="connsiteY48" fmla="*/ 161925 h 176212"/>
                <a:gd name="connsiteX49" fmla="*/ 1119188 w 1145990"/>
                <a:gd name="connsiteY49" fmla="*/ 166687 h 176212"/>
                <a:gd name="connsiteX50" fmla="*/ 1138238 w 1145990"/>
                <a:gd name="connsiteY50" fmla="*/ 171450 h 176212"/>
                <a:gd name="connsiteX51" fmla="*/ 1145381 w 1145990"/>
                <a:gd name="connsiteY51" fmla="*/ 169068 h 176212"/>
                <a:gd name="connsiteX52" fmla="*/ 1135856 w 1145990"/>
                <a:gd name="connsiteY52" fmla="*/ 161925 h 176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145990" h="176212">
                  <a:moveTo>
                    <a:pt x="0" y="47625"/>
                  </a:moveTo>
                  <a:cubicBezTo>
                    <a:pt x="50355" y="50275"/>
                    <a:pt x="66690" y="52386"/>
                    <a:pt x="123825" y="47625"/>
                  </a:cubicBezTo>
                  <a:cubicBezTo>
                    <a:pt x="128817" y="47209"/>
                    <a:pt x="134775" y="37573"/>
                    <a:pt x="138113" y="35718"/>
                  </a:cubicBezTo>
                  <a:cubicBezTo>
                    <a:pt x="142501" y="33280"/>
                    <a:pt x="152400" y="30956"/>
                    <a:pt x="152400" y="30956"/>
                  </a:cubicBezTo>
                  <a:lnTo>
                    <a:pt x="269081" y="35718"/>
                  </a:lnTo>
                  <a:cubicBezTo>
                    <a:pt x="291705" y="37458"/>
                    <a:pt x="267322" y="38024"/>
                    <a:pt x="285750" y="40481"/>
                  </a:cubicBezTo>
                  <a:cubicBezTo>
                    <a:pt x="295224" y="41744"/>
                    <a:pt x="304800" y="42068"/>
                    <a:pt x="314325" y="42862"/>
                  </a:cubicBezTo>
                  <a:cubicBezTo>
                    <a:pt x="319088" y="42068"/>
                    <a:pt x="323878" y="41428"/>
                    <a:pt x="328613" y="40481"/>
                  </a:cubicBezTo>
                  <a:cubicBezTo>
                    <a:pt x="331822" y="39839"/>
                    <a:pt x="334872" y="38311"/>
                    <a:pt x="338138" y="38100"/>
                  </a:cubicBezTo>
                  <a:cubicBezTo>
                    <a:pt x="359539" y="36719"/>
                    <a:pt x="381003" y="36593"/>
                    <a:pt x="402431" y="35718"/>
                  </a:cubicBezTo>
                  <a:lnTo>
                    <a:pt x="454819" y="33337"/>
                  </a:lnTo>
                  <a:cubicBezTo>
                    <a:pt x="457994" y="32543"/>
                    <a:pt x="461116" y="31494"/>
                    <a:pt x="464344" y="30956"/>
                  </a:cubicBezTo>
                  <a:cubicBezTo>
                    <a:pt x="470656" y="29904"/>
                    <a:pt x="477137" y="29916"/>
                    <a:pt x="483394" y="28575"/>
                  </a:cubicBezTo>
                  <a:cubicBezTo>
                    <a:pt x="488303" y="27523"/>
                    <a:pt x="492919" y="25400"/>
                    <a:pt x="497681" y="23812"/>
                  </a:cubicBezTo>
                  <a:cubicBezTo>
                    <a:pt x="500062" y="23018"/>
                    <a:pt x="502334" y="21742"/>
                    <a:pt x="504825" y="21431"/>
                  </a:cubicBezTo>
                  <a:lnTo>
                    <a:pt x="523875" y="19050"/>
                  </a:lnTo>
                  <a:cubicBezTo>
                    <a:pt x="527050" y="18256"/>
                    <a:pt x="530473" y="18132"/>
                    <a:pt x="533400" y="16668"/>
                  </a:cubicBezTo>
                  <a:cubicBezTo>
                    <a:pt x="538520" y="14108"/>
                    <a:pt x="542258" y="8953"/>
                    <a:pt x="547688" y="7143"/>
                  </a:cubicBezTo>
                  <a:cubicBezTo>
                    <a:pt x="565080" y="1346"/>
                    <a:pt x="557105" y="3598"/>
                    <a:pt x="571500" y="0"/>
                  </a:cubicBezTo>
                  <a:cubicBezTo>
                    <a:pt x="581819" y="794"/>
                    <a:pt x="592187" y="1097"/>
                    <a:pt x="602456" y="2381"/>
                  </a:cubicBezTo>
                  <a:cubicBezTo>
                    <a:pt x="604947" y="2692"/>
                    <a:pt x="607186" y="4072"/>
                    <a:pt x="609600" y="4762"/>
                  </a:cubicBezTo>
                  <a:cubicBezTo>
                    <a:pt x="630505" y="10734"/>
                    <a:pt x="609160" y="3820"/>
                    <a:pt x="626269" y="9525"/>
                  </a:cubicBezTo>
                  <a:cubicBezTo>
                    <a:pt x="632811" y="14431"/>
                    <a:pt x="640188" y="20473"/>
                    <a:pt x="647700" y="23812"/>
                  </a:cubicBezTo>
                  <a:cubicBezTo>
                    <a:pt x="650691" y="25141"/>
                    <a:pt x="654078" y="25294"/>
                    <a:pt x="657225" y="26193"/>
                  </a:cubicBezTo>
                  <a:cubicBezTo>
                    <a:pt x="681138" y="33026"/>
                    <a:pt x="644119" y="23513"/>
                    <a:pt x="673894" y="30956"/>
                  </a:cubicBezTo>
                  <a:cubicBezTo>
                    <a:pt x="676275" y="32543"/>
                    <a:pt x="678478" y="34438"/>
                    <a:pt x="681038" y="35718"/>
                  </a:cubicBezTo>
                  <a:cubicBezTo>
                    <a:pt x="683283" y="36841"/>
                    <a:pt x="686093" y="36708"/>
                    <a:pt x="688181" y="38100"/>
                  </a:cubicBezTo>
                  <a:cubicBezTo>
                    <a:pt x="690983" y="39968"/>
                    <a:pt x="692738" y="43087"/>
                    <a:pt x="695325" y="45243"/>
                  </a:cubicBezTo>
                  <a:cubicBezTo>
                    <a:pt x="698879" y="48205"/>
                    <a:pt x="712047" y="55598"/>
                    <a:pt x="714375" y="57150"/>
                  </a:cubicBezTo>
                  <a:cubicBezTo>
                    <a:pt x="717677" y="59351"/>
                    <a:pt x="720649" y="62017"/>
                    <a:pt x="723900" y="64293"/>
                  </a:cubicBezTo>
                  <a:cubicBezTo>
                    <a:pt x="728589" y="67575"/>
                    <a:pt x="738188" y="73818"/>
                    <a:pt x="738188" y="73818"/>
                  </a:cubicBezTo>
                  <a:cubicBezTo>
                    <a:pt x="739775" y="76199"/>
                    <a:pt x="740796" y="79077"/>
                    <a:pt x="742950" y="80962"/>
                  </a:cubicBezTo>
                  <a:cubicBezTo>
                    <a:pt x="755712" y="92129"/>
                    <a:pt x="754896" y="88130"/>
                    <a:pt x="766763" y="95250"/>
                  </a:cubicBezTo>
                  <a:cubicBezTo>
                    <a:pt x="788484" y="108283"/>
                    <a:pt x="772674" y="103579"/>
                    <a:pt x="797719" y="107156"/>
                  </a:cubicBezTo>
                  <a:lnTo>
                    <a:pt x="819150" y="114300"/>
                  </a:lnTo>
                  <a:lnTo>
                    <a:pt x="826294" y="116681"/>
                  </a:lnTo>
                  <a:cubicBezTo>
                    <a:pt x="832644" y="121443"/>
                    <a:pt x="838648" y="126707"/>
                    <a:pt x="845344" y="130968"/>
                  </a:cubicBezTo>
                  <a:cubicBezTo>
                    <a:pt x="847462" y="132316"/>
                    <a:pt x="850294" y="132131"/>
                    <a:pt x="852488" y="133350"/>
                  </a:cubicBezTo>
                  <a:cubicBezTo>
                    <a:pt x="857491" y="136130"/>
                    <a:pt x="862196" y="139441"/>
                    <a:pt x="866775" y="142875"/>
                  </a:cubicBezTo>
                  <a:cubicBezTo>
                    <a:pt x="883415" y="155354"/>
                    <a:pt x="869305" y="146340"/>
                    <a:pt x="883444" y="152400"/>
                  </a:cubicBezTo>
                  <a:cubicBezTo>
                    <a:pt x="886707" y="153798"/>
                    <a:pt x="889477" y="156527"/>
                    <a:pt x="892969" y="157162"/>
                  </a:cubicBezTo>
                  <a:cubicBezTo>
                    <a:pt x="907112" y="159734"/>
                    <a:pt x="921544" y="160337"/>
                    <a:pt x="935831" y="161925"/>
                  </a:cubicBezTo>
                  <a:lnTo>
                    <a:pt x="957263" y="169068"/>
                  </a:lnTo>
                  <a:cubicBezTo>
                    <a:pt x="959644" y="169862"/>
                    <a:pt x="961909" y="171200"/>
                    <a:pt x="964406" y="171450"/>
                  </a:cubicBezTo>
                  <a:cubicBezTo>
                    <a:pt x="1001669" y="175176"/>
                    <a:pt x="980256" y="173363"/>
                    <a:pt x="1028700" y="176212"/>
                  </a:cubicBezTo>
                  <a:cubicBezTo>
                    <a:pt x="1042194" y="175418"/>
                    <a:pt x="1055778" y="175579"/>
                    <a:pt x="1069181" y="173831"/>
                  </a:cubicBezTo>
                  <a:cubicBezTo>
                    <a:pt x="1074159" y="173182"/>
                    <a:pt x="1083469" y="169068"/>
                    <a:pt x="1083469" y="169068"/>
                  </a:cubicBezTo>
                  <a:cubicBezTo>
                    <a:pt x="1085850" y="166687"/>
                    <a:pt x="1087689" y="163596"/>
                    <a:pt x="1090613" y="161925"/>
                  </a:cubicBezTo>
                  <a:cubicBezTo>
                    <a:pt x="1098462" y="157440"/>
                    <a:pt x="1103858" y="160287"/>
                    <a:pt x="1112044" y="161925"/>
                  </a:cubicBezTo>
                  <a:cubicBezTo>
                    <a:pt x="1114425" y="163512"/>
                    <a:pt x="1116498" y="165709"/>
                    <a:pt x="1119188" y="166687"/>
                  </a:cubicBezTo>
                  <a:cubicBezTo>
                    <a:pt x="1125339" y="168924"/>
                    <a:pt x="1138238" y="171450"/>
                    <a:pt x="1138238" y="171450"/>
                  </a:cubicBezTo>
                  <a:cubicBezTo>
                    <a:pt x="1140619" y="170656"/>
                    <a:pt x="1145990" y="171503"/>
                    <a:pt x="1145381" y="169068"/>
                  </a:cubicBezTo>
                  <a:cubicBezTo>
                    <a:pt x="1144418" y="165218"/>
                    <a:pt x="1135856" y="161925"/>
                    <a:pt x="1135856" y="161925"/>
                  </a:cubicBezTo>
                </a:path>
              </a:pathLst>
            </a:custGeom>
            <a:noFill/>
            <a:ln w="19050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8" name="Freeform 97"/>
            <p:cNvSpPr/>
            <p:nvPr/>
          </p:nvSpPr>
          <p:spPr bwMode="auto">
            <a:xfrm>
              <a:off x="7222331" y="4133584"/>
              <a:ext cx="1252538" cy="189210"/>
            </a:xfrm>
            <a:custGeom>
              <a:avLst/>
              <a:gdLst>
                <a:gd name="connsiteX0" fmla="*/ 1252538 w 1252538"/>
                <a:gd name="connsiteY0" fmla="*/ 169335 h 189210"/>
                <a:gd name="connsiteX1" fmla="*/ 1243013 w 1252538"/>
                <a:gd name="connsiteY1" fmla="*/ 166954 h 189210"/>
                <a:gd name="connsiteX2" fmla="*/ 1223963 w 1252538"/>
                <a:gd name="connsiteY2" fmla="*/ 171716 h 189210"/>
                <a:gd name="connsiteX3" fmla="*/ 1212057 w 1252538"/>
                <a:gd name="connsiteY3" fmla="*/ 174097 h 189210"/>
                <a:gd name="connsiteX4" fmla="*/ 1202532 w 1252538"/>
                <a:gd name="connsiteY4" fmla="*/ 176479 h 189210"/>
                <a:gd name="connsiteX5" fmla="*/ 1185863 w 1252538"/>
                <a:gd name="connsiteY5" fmla="*/ 178860 h 189210"/>
                <a:gd name="connsiteX6" fmla="*/ 1169194 w 1252538"/>
                <a:gd name="connsiteY6" fmla="*/ 183622 h 189210"/>
                <a:gd name="connsiteX7" fmla="*/ 1147763 w 1252538"/>
                <a:gd name="connsiteY7" fmla="*/ 188385 h 189210"/>
                <a:gd name="connsiteX8" fmla="*/ 964407 w 1252538"/>
                <a:gd name="connsiteY8" fmla="*/ 186004 h 189210"/>
                <a:gd name="connsiteX9" fmla="*/ 957263 w 1252538"/>
                <a:gd name="connsiteY9" fmla="*/ 183622 h 189210"/>
                <a:gd name="connsiteX10" fmla="*/ 945357 w 1252538"/>
                <a:gd name="connsiteY10" fmla="*/ 181241 h 189210"/>
                <a:gd name="connsiteX11" fmla="*/ 933450 w 1252538"/>
                <a:gd name="connsiteY11" fmla="*/ 171716 h 189210"/>
                <a:gd name="connsiteX12" fmla="*/ 919163 w 1252538"/>
                <a:gd name="connsiteY12" fmla="*/ 162191 h 189210"/>
                <a:gd name="connsiteX13" fmla="*/ 907257 w 1252538"/>
                <a:gd name="connsiteY13" fmla="*/ 152666 h 189210"/>
                <a:gd name="connsiteX14" fmla="*/ 900113 w 1252538"/>
                <a:gd name="connsiteY14" fmla="*/ 150285 h 189210"/>
                <a:gd name="connsiteX15" fmla="*/ 878682 w 1252538"/>
                <a:gd name="connsiteY15" fmla="*/ 135997 h 189210"/>
                <a:gd name="connsiteX16" fmla="*/ 871538 w 1252538"/>
                <a:gd name="connsiteY16" fmla="*/ 131235 h 189210"/>
                <a:gd name="connsiteX17" fmla="*/ 864394 w 1252538"/>
                <a:gd name="connsiteY17" fmla="*/ 128854 h 189210"/>
                <a:gd name="connsiteX18" fmla="*/ 850107 w 1252538"/>
                <a:gd name="connsiteY18" fmla="*/ 119329 h 189210"/>
                <a:gd name="connsiteX19" fmla="*/ 842963 w 1252538"/>
                <a:gd name="connsiteY19" fmla="*/ 114566 h 189210"/>
                <a:gd name="connsiteX20" fmla="*/ 835819 w 1252538"/>
                <a:gd name="connsiteY20" fmla="*/ 105041 h 189210"/>
                <a:gd name="connsiteX21" fmla="*/ 814388 w 1252538"/>
                <a:gd name="connsiteY21" fmla="*/ 85991 h 189210"/>
                <a:gd name="connsiteX22" fmla="*/ 802482 w 1252538"/>
                <a:gd name="connsiteY22" fmla="*/ 71704 h 189210"/>
                <a:gd name="connsiteX23" fmla="*/ 788194 w 1252538"/>
                <a:gd name="connsiteY23" fmla="*/ 62179 h 189210"/>
                <a:gd name="connsiteX24" fmla="*/ 773907 w 1252538"/>
                <a:gd name="connsiteY24" fmla="*/ 50272 h 189210"/>
                <a:gd name="connsiteX25" fmla="*/ 764382 w 1252538"/>
                <a:gd name="connsiteY25" fmla="*/ 47891 h 189210"/>
                <a:gd name="connsiteX26" fmla="*/ 728663 w 1252538"/>
                <a:gd name="connsiteY26" fmla="*/ 43129 h 189210"/>
                <a:gd name="connsiteX27" fmla="*/ 709613 w 1252538"/>
                <a:gd name="connsiteY27" fmla="*/ 38366 h 189210"/>
                <a:gd name="connsiteX28" fmla="*/ 695325 w 1252538"/>
                <a:gd name="connsiteY28" fmla="*/ 33604 h 189210"/>
                <a:gd name="connsiteX29" fmla="*/ 683419 w 1252538"/>
                <a:gd name="connsiteY29" fmla="*/ 31222 h 189210"/>
                <a:gd name="connsiteX30" fmla="*/ 669132 w 1252538"/>
                <a:gd name="connsiteY30" fmla="*/ 28841 h 189210"/>
                <a:gd name="connsiteX31" fmla="*/ 661988 w 1252538"/>
                <a:gd name="connsiteY31" fmla="*/ 26460 h 189210"/>
                <a:gd name="connsiteX32" fmla="*/ 642938 w 1252538"/>
                <a:gd name="connsiteY32" fmla="*/ 24079 h 189210"/>
                <a:gd name="connsiteX33" fmla="*/ 628650 w 1252538"/>
                <a:gd name="connsiteY33" fmla="*/ 19316 h 189210"/>
                <a:gd name="connsiteX34" fmla="*/ 614363 w 1252538"/>
                <a:gd name="connsiteY34" fmla="*/ 16935 h 189210"/>
                <a:gd name="connsiteX35" fmla="*/ 590550 w 1252538"/>
                <a:gd name="connsiteY35" fmla="*/ 12172 h 189210"/>
                <a:gd name="connsiteX36" fmla="*/ 576263 w 1252538"/>
                <a:gd name="connsiteY36" fmla="*/ 9791 h 189210"/>
                <a:gd name="connsiteX37" fmla="*/ 569119 w 1252538"/>
                <a:gd name="connsiteY37" fmla="*/ 7410 h 189210"/>
                <a:gd name="connsiteX38" fmla="*/ 545307 w 1252538"/>
                <a:gd name="connsiteY38" fmla="*/ 2647 h 189210"/>
                <a:gd name="connsiteX39" fmla="*/ 442913 w 1252538"/>
                <a:gd name="connsiteY39" fmla="*/ 5029 h 189210"/>
                <a:gd name="connsiteX40" fmla="*/ 433388 w 1252538"/>
                <a:gd name="connsiteY40" fmla="*/ 19316 h 189210"/>
                <a:gd name="connsiteX41" fmla="*/ 423863 w 1252538"/>
                <a:gd name="connsiteY41" fmla="*/ 24079 h 189210"/>
                <a:gd name="connsiteX42" fmla="*/ 411957 w 1252538"/>
                <a:gd name="connsiteY42" fmla="*/ 38366 h 189210"/>
                <a:gd name="connsiteX43" fmla="*/ 404813 w 1252538"/>
                <a:gd name="connsiteY43" fmla="*/ 45510 h 189210"/>
                <a:gd name="connsiteX44" fmla="*/ 392907 w 1252538"/>
                <a:gd name="connsiteY44" fmla="*/ 59797 h 189210"/>
                <a:gd name="connsiteX45" fmla="*/ 383382 w 1252538"/>
                <a:gd name="connsiteY45" fmla="*/ 74085 h 189210"/>
                <a:gd name="connsiteX46" fmla="*/ 361950 w 1252538"/>
                <a:gd name="connsiteY46" fmla="*/ 88372 h 189210"/>
                <a:gd name="connsiteX47" fmla="*/ 354807 w 1252538"/>
                <a:gd name="connsiteY47" fmla="*/ 93135 h 189210"/>
                <a:gd name="connsiteX48" fmla="*/ 340519 w 1252538"/>
                <a:gd name="connsiteY48" fmla="*/ 97897 h 189210"/>
                <a:gd name="connsiteX49" fmla="*/ 323850 w 1252538"/>
                <a:gd name="connsiteY49" fmla="*/ 102660 h 189210"/>
                <a:gd name="connsiteX50" fmla="*/ 300038 w 1252538"/>
                <a:gd name="connsiteY50" fmla="*/ 105041 h 189210"/>
                <a:gd name="connsiteX51" fmla="*/ 276225 w 1252538"/>
                <a:gd name="connsiteY51" fmla="*/ 109804 h 189210"/>
                <a:gd name="connsiteX52" fmla="*/ 254794 w 1252538"/>
                <a:gd name="connsiteY52" fmla="*/ 114566 h 189210"/>
                <a:gd name="connsiteX53" fmla="*/ 207169 w 1252538"/>
                <a:gd name="connsiteY53" fmla="*/ 116947 h 189210"/>
                <a:gd name="connsiteX54" fmla="*/ 200025 w 1252538"/>
                <a:gd name="connsiteY54" fmla="*/ 119329 h 189210"/>
                <a:gd name="connsiteX55" fmla="*/ 102394 w 1252538"/>
                <a:gd name="connsiteY55" fmla="*/ 119329 h 189210"/>
                <a:gd name="connsiteX56" fmla="*/ 14288 w 1252538"/>
                <a:gd name="connsiteY56" fmla="*/ 119329 h 189210"/>
                <a:gd name="connsiteX57" fmla="*/ 0 w 1252538"/>
                <a:gd name="connsiteY57" fmla="*/ 124091 h 189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252538" h="189210">
                  <a:moveTo>
                    <a:pt x="1252538" y="169335"/>
                  </a:moveTo>
                  <a:cubicBezTo>
                    <a:pt x="1249363" y="168541"/>
                    <a:pt x="1246274" y="166682"/>
                    <a:pt x="1243013" y="166954"/>
                  </a:cubicBezTo>
                  <a:cubicBezTo>
                    <a:pt x="1236490" y="167498"/>
                    <a:pt x="1230341" y="170244"/>
                    <a:pt x="1223963" y="171716"/>
                  </a:cubicBezTo>
                  <a:cubicBezTo>
                    <a:pt x="1220019" y="172626"/>
                    <a:pt x="1216008" y="173219"/>
                    <a:pt x="1212057" y="174097"/>
                  </a:cubicBezTo>
                  <a:cubicBezTo>
                    <a:pt x="1208862" y="174807"/>
                    <a:pt x="1205752" y="175893"/>
                    <a:pt x="1202532" y="176479"/>
                  </a:cubicBezTo>
                  <a:cubicBezTo>
                    <a:pt x="1197010" y="177483"/>
                    <a:pt x="1191385" y="177856"/>
                    <a:pt x="1185863" y="178860"/>
                  </a:cubicBezTo>
                  <a:cubicBezTo>
                    <a:pt x="1157380" y="184038"/>
                    <a:pt x="1192115" y="178528"/>
                    <a:pt x="1169194" y="183622"/>
                  </a:cubicBezTo>
                  <a:cubicBezTo>
                    <a:pt x="1144049" y="189210"/>
                    <a:pt x="1163845" y="183025"/>
                    <a:pt x="1147763" y="188385"/>
                  </a:cubicBezTo>
                  <a:lnTo>
                    <a:pt x="964407" y="186004"/>
                  </a:lnTo>
                  <a:cubicBezTo>
                    <a:pt x="961898" y="185941"/>
                    <a:pt x="959698" y="184231"/>
                    <a:pt x="957263" y="183622"/>
                  </a:cubicBezTo>
                  <a:cubicBezTo>
                    <a:pt x="953337" y="182640"/>
                    <a:pt x="949326" y="182035"/>
                    <a:pt x="945357" y="181241"/>
                  </a:cubicBezTo>
                  <a:cubicBezTo>
                    <a:pt x="934703" y="165262"/>
                    <a:pt x="947254" y="180919"/>
                    <a:pt x="933450" y="171716"/>
                  </a:cubicBezTo>
                  <a:cubicBezTo>
                    <a:pt x="915613" y="159824"/>
                    <a:pt x="936150" y="167853"/>
                    <a:pt x="919163" y="162191"/>
                  </a:cubicBezTo>
                  <a:cubicBezTo>
                    <a:pt x="915194" y="159016"/>
                    <a:pt x="911567" y="155360"/>
                    <a:pt x="907257" y="152666"/>
                  </a:cubicBezTo>
                  <a:cubicBezTo>
                    <a:pt x="905128" y="151336"/>
                    <a:pt x="902307" y="151504"/>
                    <a:pt x="900113" y="150285"/>
                  </a:cubicBezTo>
                  <a:cubicBezTo>
                    <a:pt x="900081" y="150267"/>
                    <a:pt x="882269" y="138389"/>
                    <a:pt x="878682" y="135997"/>
                  </a:cubicBezTo>
                  <a:cubicBezTo>
                    <a:pt x="876301" y="134409"/>
                    <a:pt x="874253" y="132140"/>
                    <a:pt x="871538" y="131235"/>
                  </a:cubicBezTo>
                  <a:lnTo>
                    <a:pt x="864394" y="128854"/>
                  </a:lnTo>
                  <a:lnTo>
                    <a:pt x="850107" y="119329"/>
                  </a:lnTo>
                  <a:cubicBezTo>
                    <a:pt x="847726" y="117741"/>
                    <a:pt x="844680" y="116856"/>
                    <a:pt x="842963" y="114566"/>
                  </a:cubicBezTo>
                  <a:cubicBezTo>
                    <a:pt x="840582" y="111391"/>
                    <a:pt x="838625" y="107847"/>
                    <a:pt x="835819" y="105041"/>
                  </a:cubicBezTo>
                  <a:cubicBezTo>
                    <a:pt x="821499" y="90722"/>
                    <a:pt x="834397" y="116002"/>
                    <a:pt x="814388" y="85991"/>
                  </a:cubicBezTo>
                  <a:cubicBezTo>
                    <a:pt x="810155" y="79642"/>
                    <a:pt x="808828" y="76639"/>
                    <a:pt x="802482" y="71704"/>
                  </a:cubicBezTo>
                  <a:cubicBezTo>
                    <a:pt x="797964" y="68190"/>
                    <a:pt x="792241" y="66226"/>
                    <a:pt x="788194" y="62179"/>
                  </a:cubicBezTo>
                  <a:cubicBezTo>
                    <a:pt x="783905" y="57890"/>
                    <a:pt x="779706" y="52758"/>
                    <a:pt x="773907" y="50272"/>
                  </a:cubicBezTo>
                  <a:cubicBezTo>
                    <a:pt x="770899" y="48983"/>
                    <a:pt x="767529" y="48790"/>
                    <a:pt x="764382" y="47891"/>
                  </a:cubicBezTo>
                  <a:cubicBezTo>
                    <a:pt x="744356" y="42170"/>
                    <a:pt x="774262" y="46929"/>
                    <a:pt x="728663" y="43129"/>
                  </a:cubicBezTo>
                  <a:cubicBezTo>
                    <a:pt x="722313" y="41541"/>
                    <a:pt x="715823" y="40436"/>
                    <a:pt x="709613" y="38366"/>
                  </a:cubicBezTo>
                  <a:cubicBezTo>
                    <a:pt x="704850" y="36779"/>
                    <a:pt x="700248" y="34589"/>
                    <a:pt x="695325" y="33604"/>
                  </a:cubicBezTo>
                  <a:lnTo>
                    <a:pt x="683419" y="31222"/>
                  </a:lnTo>
                  <a:cubicBezTo>
                    <a:pt x="678669" y="30358"/>
                    <a:pt x="673845" y="29888"/>
                    <a:pt x="669132" y="28841"/>
                  </a:cubicBezTo>
                  <a:cubicBezTo>
                    <a:pt x="666682" y="28297"/>
                    <a:pt x="664458" y="26909"/>
                    <a:pt x="661988" y="26460"/>
                  </a:cubicBezTo>
                  <a:cubicBezTo>
                    <a:pt x="655692" y="25315"/>
                    <a:pt x="649288" y="24873"/>
                    <a:pt x="642938" y="24079"/>
                  </a:cubicBezTo>
                  <a:cubicBezTo>
                    <a:pt x="638175" y="22491"/>
                    <a:pt x="633602" y="20141"/>
                    <a:pt x="628650" y="19316"/>
                  </a:cubicBezTo>
                  <a:cubicBezTo>
                    <a:pt x="623888" y="18522"/>
                    <a:pt x="619108" y="17825"/>
                    <a:pt x="614363" y="16935"/>
                  </a:cubicBezTo>
                  <a:cubicBezTo>
                    <a:pt x="606407" y="15443"/>
                    <a:pt x="598535" y="13503"/>
                    <a:pt x="590550" y="12172"/>
                  </a:cubicBezTo>
                  <a:cubicBezTo>
                    <a:pt x="585788" y="11378"/>
                    <a:pt x="580976" y="10838"/>
                    <a:pt x="576263" y="9791"/>
                  </a:cubicBezTo>
                  <a:cubicBezTo>
                    <a:pt x="573813" y="9247"/>
                    <a:pt x="571533" y="8100"/>
                    <a:pt x="569119" y="7410"/>
                  </a:cubicBezTo>
                  <a:cubicBezTo>
                    <a:pt x="559175" y="4569"/>
                    <a:pt x="556530" y="4518"/>
                    <a:pt x="545307" y="2647"/>
                  </a:cubicBezTo>
                  <a:cubicBezTo>
                    <a:pt x="511176" y="3441"/>
                    <a:pt x="476681" y="0"/>
                    <a:pt x="442913" y="5029"/>
                  </a:cubicBezTo>
                  <a:cubicBezTo>
                    <a:pt x="437252" y="5872"/>
                    <a:pt x="438507" y="16756"/>
                    <a:pt x="433388" y="19316"/>
                  </a:cubicBezTo>
                  <a:cubicBezTo>
                    <a:pt x="430213" y="20904"/>
                    <a:pt x="426752" y="22016"/>
                    <a:pt x="423863" y="24079"/>
                  </a:cubicBezTo>
                  <a:cubicBezTo>
                    <a:pt x="415265" y="30220"/>
                    <a:pt x="418102" y="30991"/>
                    <a:pt x="411957" y="38366"/>
                  </a:cubicBezTo>
                  <a:cubicBezTo>
                    <a:pt x="409801" y="40953"/>
                    <a:pt x="406771" y="42770"/>
                    <a:pt x="404813" y="45510"/>
                  </a:cubicBezTo>
                  <a:cubicBezTo>
                    <a:pt x="393827" y="60890"/>
                    <a:pt x="406989" y="50409"/>
                    <a:pt x="392907" y="59797"/>
                  </a:cubicBezTo>
                  <a:cubicBezTo>
                    <a:pt x="389732" y="64560"/>
                    <a:pt x="388145" y="70910"/>
                    <a:pt x="383382" y="74085"/>
                  </a:cubicBezTo>
                  <a:lnTo>
                    <a:pt x="361950" y="88372"/>
                  </a:lnTo>
                  <a:cubicBezTo>
                    <a:pt x="359569" y="89959"/>
                    <a:pt x="357522" y="92230"/>
                    <a:pt x="354807" y="93135"/>
                  </a:cubicBezTo>
                  <a:lnTo>
                    <a:pt x="340519" y="97897"/>
                  </a:lnTo>
                  <a:cubicBezTo>
                    <a:pt x="335425" y="99595"/>
                    <a:pt x="329090" y="101911"/>
                    <a:pt x="323850" y="102660"/>
                  </a:cubicBezTo>
                  <a:cubicBezTo>
                    <a:pt x="315953" y="103788"/>
                    <a:pt x="307975" y="104247"/>
                    <a:pt x="300038" y="105041"/>
                  </a:cubicBezTo>
                  <a:cubicBezTo>
                    <a:pt x="262048" y="114538"/>
                    <a:pt x="328826" y="98113"/>
                    <a:pt x="276225" y="109804"/>
                  </a:cubicBezTo>
                  <a:cubicBezTo>
                    <a:pt x="260920" y="113205"/>
                    <a:pt x="278447" y="112747"/>
                    <a:pt x="254794" y="114566"/>
                  </a:cubicBezTo>
                  <a:cubicBezTo>
                    <a:pt x="238946" y="115785"/>
                    <a:pt x="223044" y="116153"/>
                    <a:pt x="207169" y="116947"/>
                  </a:cubicBezTo>
                  <a:cubicBezTo>
                    <a:pt x="204788" y="117741"/>
                    <a:pt x="202439" y="118639"/>
                    <a:pt x="200025" y="119329"/>
                  </a:cubicBezTo>
                  <a:cubicBezTo>
                    <a:pt x="166346" y="128952"/>
                    <a:pt x="154733" y="120743"/>
                    <a:pt x="102394" y="119329"/>
                  </a:cubicBezTo>
                  <a:cubicBezTo>
                    <a:pt x="67754" y="112399"/>
                    <a:pt x="80818" y="114076"/>
                    <a:pt x="14288" y="119329"/>
                  </a:cubicBezTo>
                  <a:cubicBezTo>
                    <a:pt x="9283" y="119724"/>
                    <a:pt x="0" y="124091"/>
                    <a:pt x="0" y="124091"/>
                  </a:cubicBezTo>
                </a:path>
              </a:pathLst>
            </a:custGeom>
            <a:noFill/>
            <a:ln w="19050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1" name="Freeform 100"/>
            <p:cNvSpPr/>
            <p:nvPr/>
          </p:nvSpPr>
          <p:spPr bwMode="auto">
            <a:xfrm>
              <a:off x="7219950" y="4633913"/>
              <a:ext cx="995363" cy="145256"/>
            </a:xfrm>
            <a:custGeom>
              <a:avLst/>
              <a:gdLst>
                <a:gd name="connsiteX0" fmla="*/ 995363 w 995363"/>
                <a:gd name="connsiteY0" fmla="*/ 145256 h 145256"/>
                <a:gd name="connsiteX1" fmla="*/ 985838 w 995363"/>
                <a:gd name="connsiteY1" fmla="*/ 140493 h 145256"/>
                <a:gd name="connsiteX2" fmla="*/ 971550 w 995363"/>
                <a:gd name="connsiteY2" fmla="*/ 135731 h 145256"/>
                <a:gd name="connsiteX3" fmla="*/ 845344 w 995363"/>
                <a:gd name="connsiteY3" fmla="*/ 135731 h 145256"/>
                <a:gd name="connsiteX4" fmla="*/ 804863 w 995363"/>
                <a:gd name="connsiteY4" fmla="*/ 128587 h 145256"/>
                <a:gd name="connsiteX5" fmla="*/ 778669 w 995363"/>
                <a:gd name="connsiteY5" fmla="*/ 121443 h 145256"/>
                <a:gd name="connsiteX6" fmla="*/ 766763 w 995363"/>
                <a:gd name="connsiteY6" fmla="*/ 119062 h 145256"/>
                <a:gd name="connsiteX7" fmla="*/ 757238 w 995363"/>
                <a:gd name="connsiteY7" fmla="*/ 116681 h 145256"/>
                <a:gd name="connsiteX8" fmla="*/ 735806 w 995363"/>
                <a:gd name="connsiteY8" fmla="*/ 114300 h 145256"/>
                <a:gd name="connsiteX9" fmla="*/ 719138 w 995363"/>
                <a:gd name="connsiteY9" fmla="*/ 111918 h 145256"/>
                <a:gd name="connsiteX10" fmla="*/ 602456 w 995363"/>
                <a:gd name="connsiteY10" fmla="*/ 114300 h 145256"/>
                <a:gd name="connsiteX11" fmla="*/ 595313 w 995363"/>
                <a:gd name="connsiteY11" fmla="*/ 119062 h 145256"/>
                <a:gd name="connsiteX12" fmla="*/ 554831 w 995363"/>
                <a:gd name="connsiteY12" fmla="*/ 116681 h 145256"/>
                <a:gd name="connsiteX13" fmla="*/ 547688 w 995363"/>
                <a:gd name="connsiteY13" fmla="*/ 114300 h 145256"/>
                <a:gd name="connsiteX14" fmla="*/ 538163 w 995363"/>
                <a:gd name="connsiteY14" fmla="*/ 111918 h 145256"/>
                <a:gd name="connsiteX15" fmla="*/ 523875 w 995363"/>
                <a:gd name="connsiteY15" fmla="*/ 100012 h 145256"/>
                <a:gd name="connsiteX16" fmla="*/ 521494 w 995363"/>
                <a:gd name="connsiteY16" fmla="*/ 85725 h 145256"/>
                <a:gd name="connsiteX17" fmla="*/ 497681 w 995363"/>
                <a:gd name="connsiteY17" fmla="*/ 57150 h 145256"/>
                <a:gd name="connsiteX18" fmla="*/ 488156 w 995363"/>
                <a:gd name="connsiteY18" fmla="*/ 50006 h 145256"/>
                <a:gd name="connsiteX19" fmla="*/ 481013 w 995363"/>
                <a:gd name="connsiteY19" fmla="*/ 42862 h 145256"/>
                <a:gd name="connsiteX20" fmla="*/ 476250 w 995363"/>
                <a:gd name="connsiteY20" fmla="*/ 35718 h 145256"/>
                <a:gd name="connsiteX21" fmla="*/ 466725 w 995363"/>
                <a:gd name="connsiteY21" fmla="*/ 30956 h 145256"/>
                <a:gd name="connsiteX22" fmla="*/ 459581 w 995363"/>
                <a:gd name="connsiteY22" fmla="*/ 26193 h 145256"/>
                <a:gd name="connsiteX23" fmla="*/ 450056 w 995363"/>
                <a:gd name="connsiteY23" fmla="*/ 19050 h 145256"/>
                <a:gd name="connsiteX24" fmla="*/ 440531 w 995363"/>
                <a:gd name="connsiteY24" fmla="*/ 16668 h 145256"/>
                <a:gd name="connsiteX25" fmla="*/ 433388 w 995363"/>
                <a:gd name="connsiteY25" fmla="*/ 11906 h 145256"/>
                <a:gd name="connsiteX26" fmla="*/ 426244 w 995363"/>
                <a:gd name="connsiteY26" fmla="*/ 9525 h 145256"/>
                <a:gd name="connsiteX27" fmla="*/ 373856 w 995363"/>
                <a:gd name="connsiteY27" fmla="*/ 2381 h 145256"/>
                <a:gd name="connsiteX28" fmla="*/ 366713 w 995363"/>
                <a:gd name="connsiteY28" fmla="*/ 0 h 145256"/>
                <a:gd name="connsiteX29" fmla="*/ 340519 w 995363"/>
                <a:gd name="connsiteY29" fmla="*/ 7143 h 145256"/>
                <a:gd name="connsiteX30" fmla="*/ 333375 w 995363"/>
                <a:gd name="connsiteY30" fmla="*/ 9525 h 145256"/>
                <a:gd name="connsiteX31" fmla="*/ 316706 w 995363"/>
                <a:gd name="connsiteY31" fmla="*/ 14287 h 145256"/>
                <a:gd name="connsiteX32" fmla="*/ 295275 w 995363"/>
                <a:gd name="connsiteY32" fmla="*/ 30956 h 145256"/>
                <a:gd name="connsiteX33" fmla="*/ 269081 w 995363"/>
                <a:gd name="connsiteY33" fmla="*/ 38100 h 145256"/>
                <a:gd name="connsiteX34" fmla="*/ 247650 w 995363"/>
                <a:gd name="connsiteY34" fmla="*/ 42862 h 145256"/>
                <a:gd name="connsiteX35" fmla="*/ 223838 w 995363"/>
                <a:gd name="connsiteY35" fmla="*/ 50006 h 145256"/>
                <a:gd name="connsiteX36" fmla="*/ 185738 w 995363"/>
                <a:gd name="connsiteY36" fmla="*/ 57150 h 145256"/>
                <a:gd name="connsiteX37" fmla="*/ 169069 w 995363"/>
                <a:gd name="connsiteY37" fmla="*/ 61912 h 145256"/>
                <a:gd name="connsiteX38" fmla="*/ 154781 w 995363"/>
                <a:gd name="connsiteY38" fmla="*/ 66675 h 145256"/>
                <a:gd name="connsiteX39" fmla="*/ 40481 w 995363"/>
                <a:gd name="connsiteY39" fmla="*/ 71437 h 145256"/>
                <a:gd name="connsiteX40" fmla="*/ 23813 w 995363"/>
                <a:gd name="connsiteY40" fmla="*/ 73818 h 145256"/>
                <a:gd name="connsiteX41" fmla="*/ 7144 w 995363"/>
                <a:gd name="connsiteY41" fmla="*/ 78581 h 145256"/>
                <a:gd name="connsiteX42" fmla="*/ 0 w 995363"/>
                <a:gd name="connsiteY42" fmla="*/ 78581 h 145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95363" h="145256">
                  <a:moveTo>
                    <a:pt x="995363" y="145256"/>
                  </a:moveTo>
                  <a:cubicBezTo>
                    <a:pt x="992188" y="143668"/>
                    <a:pt x="989134" y="141811"/>
                    <a:pt x="985838" y="140493"/>
                  </a:cubicBezTo>
                  <a:cubicBezTo>
                    <a:pt x="981177" y="138629"/>
                    <a:pt x="971550" y="135731"/>
                    <a:pt x="971550" y="135731"/>
                  </a:cubicBezTo>
                  <a:cubicBezTo>
                    <a:pt x="916498" y="139401"/>
                    <a:pt x="920519" y="140242"/>
                    <a:pt x="845344" y="135731"/>
                  </a:cubicBezTo>
                  <a:cubicBezTo>
                    <a:pt x="844486" y="135680"/>
                    <a:pt x="812948" y="130608"/>
                    <a:pt x="804863" y="128587"/>
                  </a:cubicBezTo>
                  <a:cubicBezTo>
                    <a:pt x="777502" y="121748"/>
                    <a:pt x="836679" y="133044"/>
                    <a:pt x="778669" y="121443"/>
                  </a:cubicBezTo>
                  <a:cubicBezTo>
                    <a:pt x="774700" y="120649"/>
                    <a:pt x="770714" y="119940"/>
                    <a:pt x="766763" y="119062"/>
                  </a:cubicBezTo>
                  <a:cubicBezTo>
                    <a:pt x="763568" y="118352"/>
                    <a:pt x="760473" y="117179"/>
                    <a:pt x="757238" y="116681"/>
                  </a:cubicBezTo>
                  <a:cubicBezTo>
                    <a:pt x="750134" y="115588"/>
                    <a:pt x="742938" y="115192"/>
                    <a:pt x="735806" y="114300"/>
                  </a:cubicBezTo>
                  <a:cubicBezTo>
                    <a:pt x="730237" y="113604"/>
                    <a:pt x="724694" y="112712"/>
                    <a:pt x="719138" y="111918"/>
                  </a:cubicBezTo>
                  <a:cubicBezTo>
                    <a:pt x="680244" y="112712"/>
                    <a:pt x="641294" y="112059"/>
                    <a:pt x="602456" y="114300"/>
                  </a:cubicBezTo>
                  <a:cubicBezTo>
                    <a:pt x="599599" y="114465"/>
                    <a:pt x="598171" y="118919"/>
                    <a:pt x="595313" y="119062"/>
                  </a:cubicBezTo>
                  <a:lnTo>
                    <a:pt x="554831" y="116681"/>
                  </a:lnTo>
                  <a:cubicBezTo>
                    <a:pt x="552450" y="115887"/>
                    <a:pt x="550101" y="114990"/>
                    <a:pt x="547688" y="114300"/>
                  </a:cubicBezTo>
                  <a:cubicBezTo>
                    <a:pt x="544541" y="113401"/>
                    <a:pt x="541171" y="113207"/>
                    <a:pt x="538163" y="111918"/>
                  </a:cubicBezTo>
                  <a:cubicBezTo>
                    <a:pt x="532359" y="109431"/>
                    <a:pt x="528168" y="104305"/>
                    <a:pt x="523875" y="100012"/>
                  </a:cubicBezTo>
                  <a:cubicBezTo>
                    <a:pt x="523081" y="95250"/>
                    <a:pt x="523351" y="90182"/>
                    <a:pt x="521494" y="85725"/>
                  </a:cubicBezTo>
                  <a:cubicBezTo>
                    <a:pt x="517826" y="76922"/>
                    <a:pt x="504729" y="62436"/>
                    <a:pt x="497681" y="57150"/>
                  </a:cubicBezTo>
                  <a:cubicBezTo>
                    <a:pt x="494506" y="54769"/>
                    <a:pt x="491169" y="52589"/>
                    <a:pt x="488156" y="50006"/>
                  </a:cubicBezTo>
                  <a:cubicBezTo>
                    <a:pt x="485599" y="47814"/>
                    <a:pt x="483169" y="45449"/>
                    <a:pt x="481013" y="42862"/>
                  </a:cubicBezTo>
                  <a:cubicBezTo>
                    <a:pt x="479181" y="40663"/>
                    <a:pt x="478449" y="37550"/>
                    <a:pt x="476250" y="35718"/>
                  </a:cubicBezTo>
                  <a:cubicBezTo>
                    <a:pt x="473523" y="33446"/>
                    <a:pt x="469807" y="32717"/>
                    <a:pt x="466725" y="30956"/>
                  </a:cubicBezTo>
                  <a:cubicBezTo>
                    <a:pt x="464240" y="29536"/>
                    <a:pt x="461910" y="27857"/>
                    <a:pt x="459581" y="26193"/>
                  </a:cubicBezTo>
                  <a:cubicBezTo>
                    <a:pt x="456352" y="23886"/>
                    <a:pt x="453606" y="20825"/>
                    <a:pt x="450056" y="19050"/>
                  </a:cubicBezTo>
                  <a:cubicBezTo>
                    <a:pt x="447129" y="17586"/>
                    <a:pt x="443706" y="17462"/>
                    <a:pt x="440531" y="16668"/>
                  </a:cubicBezTo>
                  <a:cubicBezTo>
                    <a:pt x="438150" y="15081"/>
                    <a:pt x="435948" y="13186"/>
                    <a:pt x="433388" y="11906"/>
                  </a:cubicBezTo>
                  <a:cubicBezTo>
                    <a:pt x="431143" y="10784"/>
                    <a:pt x="428658" y="10215"/>
                    <a:pt x="426244" y="9525"/>
                  </a:cubicBezTo>
                  <a:cubicBezTo>
                    <a:pt x="407566" y="4188"/>
                    <a:pt x="398920" y="5166"/>
                    <a:pt x="373856" y="2381"/>
                  </a:cubicBezTo>
                  <a:cubicBezTo>
                    <a:pt x="371475" y="1587"/>
                    <a:pt x="369223" y="0"/>
                    <a:pt x="366713" y="0"/>
                  </a:cubicBezTo>
                  <a:cubicBezTo>
                    <a:pt x="359981" y="0"/>
                    <a:pt x="346123" y="5275"/>
                    <a:pt x="340519" y="7143"/>
                  </a:cubicBezTo>
                  <a:cubicBezTo>
                    <a:pt x="338138" y="7937"/>
                    <a:pt x="335810" y="8916"/>
                    <a:pt x="333375" y="9525"/>
                  </a:cubicBezTo>
                  <a:cubicBezTo>
                    <a:pt x="321415" y="12515"/>
                    <a:pt x="326955" y="10871"/>
                    <a:pt x="316706" y="14287"/>
                  </a:cubicBezTo>
                  <a:cubicBezTo>
                    <a:pt x="310542" y="20452"/>
                    <a:pt x="303822" y="28107"/>
                    <a:pt x="295275" y="30956"/>
                  </a:cubicBezTo>
                  <a:cubicBezTo>
                    <a:pt x="285014" y="34376"/>
                    <a:pt x="282500" y="35416"/>
                    <a:pt x="269081" y="38100"/>
                  </a:cubicBezTo>
                  <a:cubicBezTo>
                    <a:pt x="262288" y="39459"/>
                    <a:pt x="254372" y="40845"/>
                    <a:pt x="247650" y="42862"/>
                  </a:cubicBezTo>
                  <a:cubicBezTo>
                    <a:pt x="239703" y="45246"/>
                    <a:pt x="232076" y="48633"/>
                    <a:pt x="223838" y="50006"/>
                  </a:cubicBezTo>
                  <a:cubicBezTo>
                    <a:pt x="196749" y="54520"/>
                    <a:pt x="212576" y="49483"/>
                    <a:pt x="185738" y="57150"/>
                  </a:cubicBezTo>
                  <a:cubicBezTo>
                    <a:pt x="180182" y="58737"/>
                    <a:pt x="174592" y="60213"/>
                    <a:pt x="169069" y="61912"/>
                  </a:cubicBezTo>
                  <a:cubicBezTo>
                    <a:pt x="164271" y="63388"/>
                    <a:pt x="159796" y="66447"/>
                    <a:pt x="154781" y="66675"/>
                  </a:cubicBezTo>
                  <a:lnTo>
                    <a:pt x="40481" y="71437"/>
                  </a:lnTo>
                  <a:cubicBezTo>
                    <a:pt x="34925" y="72231"/>
                    <a:pt x="29316" y="72717"/>
                    <a:pt x="23813" y="73818"/>
                  </a:cubicBezTo>
                  <a:cubicBezTo>
                    <a:pt x="6843" y="77212"/>
                    <a:pt x="27867" y="75621"/>
                    <a:pt x="7144" y="78581"/>
                  </a:cubicBezTo>
                  <a:cubicBezTo>
                    <a:pt x="4787" y="78918"/>
                    <a:pt x="2381" y="78581"/>
                    <a:pt x="0" y="78581"/>
                  </a:cubicBezTo>
                </a:path>
              </a:pathLst>
            </a:custGeom>
            <a:noFill/>
            <a:ln w="19050" cap="flat" cmpd="sng" algn="ctr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pic>
        <p:nvPicPr>
          <p:cNvPr id="44" name="Picture 8" descr="LogoPollenHRC.pn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804438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46" name="Text Box 2"/>
          <p:cNvSpPr txBox="1">
            <a:spLocks noChangeArrowheads="1"/>
          </p:cNvSpPr>
          <p:nvPr/>
        </p:nvSpPr>
        <p:spPr bwMode="auto">
          <a:xfrm>
            <a:off x="3842901" y="1435660"/>
            <a:ext cx="190116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AnalysisUnits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47" name="Text Box 2"/>
          <p:cNvSpPr txBox="1">
            <a:spLocks noChangeArrowheads="1"/>
          </p:cNvSpPr>
          <p:nvPr/>
        </p:nvSpPr>
        <p:spPr bwMode="auto">
          <a:xfrm>
            <a:off x="3139424" y="207963"/>
            <a:ext cx="2865144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Analysis Units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896477" y="1417320"/>
            <a:ext cx="190116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AnalysisUnits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cxnSp>
        <p:nvCxnSpPr>
          <p:cNvPr id="25" name="Elbow Connector 24"/>
          <p:cNvCxnSpPr/>
          <p:nvPr/>
        </p:nvCxnSpPr>
        <p:spPr bwMode="auto">
          <a:xfrm>
            <a:off x="2980267" y="2108200"/>
            <a:ext cx="728133" cy="2624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Rectangle 21"/>
          <p:cNvSpPr/>
          <p:nvPr/>
        </p:nvSpPr>
        <p:spPr>
          <a:xfrm>
            <a:off x="731520" y="1907730"/>
            <a:ext cx="228600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FaciesID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Mixed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IGSN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686391" y="1907730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SampleID</a:t>
            </a: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SampleName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AnalysisDate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LabNumber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PreparationMethod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pic>
        <p:nvPicPr>
          <p:cNvPr id="46" name="Picture 45" descr="IMG_1447.JP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2294473" y="4698999"/>
            <a:ext cx="1748661" cy="19255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7" name="Text Box 2"/>
          <p:cNvSpPr txBox="1">
            <a:spLocks noChangeArrowheads="1"/>
          </p:cNvSpPr>
          <p:nvPr/>
        </p:nvSpPr>
        <p:spPr bwMode="auto">
          <a:xfrm>
            <a:off x="4192759" y="1417320"/>
            <a:ext cx="1252266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Samples</a:t>
            </a:r>
          </a:p>
        </p:txBody>
      </p:sp>
      <p:pic>
        <p:nvPicPr>
          <p:cNvPr id="48" name="Picture 47" descr="BRUSH A5.BMP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>
          <a:xfrm rot="5400000">
            <a:off x="4735074" y="3037311"/>
            <a:ext cx="5617419" cy="1862668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6816201" y="1252538"/>
            <a:ext cx="1463040" cy="5243586"/>
            <a:chOff x="7231084" y="1252538"/>
            <a:chExt cx="1463040" cy="5243586"/>
          </a:xfrm>
        </p:grpSpPr>
        <p:cxnSp>
          <p:nvCxnSpPr>
            <p:cNvPr id="50" name="Straight Connector 49"/>
            <p:cNvCxnSpPr/>
            <p:nvPr/>
          </p:nvCxnSpPr>
          <p:spPr bwMode="auto">
            <a:xfrm>
              <a:off x="7231084" y="1252538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>
              <a:off x="7231084" y="1576406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2" name="Straight Connector 51"/>
            <p:cNvCxnSpPr/>
            <p:nvPr/>
          </p:nvCxnSpPr>
          <p:spPr bwMode="auto">
            <a:xfrm>
              <a:off x="7231084" y="1909800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Straight Connector 52"/>
            <p:cNvCxnSpPr/>
            <p:nvPr/>
          </p:nvCxnSpPr>
          <p:spPr bwMode="auto">
            <a:xfrm>
              <a:off x="7231084" y="2238431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Straight Connector 53"/>
            <p:cNvCxnSpPr/>
            <p:nvPr/>
          </p:nvCxnSpPr>
          <p:spPr bwMode="auto">
            <a:xfrm>
              <a:off x="7231084" y="2562299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Straight Connector 54"/>
            <p:cNvCxnSpPr/>
            <p:nvPr/>
          </p:nvCxnSpPr>
          <p:spPr bwMode="auto">
            <a:xfrm>
              <a:off x="7231084" y="2890930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4" name="Straight Connector 63"/>
            <p:cNvCxnSpPr/>
            <p:nvPr/>
          </p:nvCxnSpPr>
          <p:spPr bwMode="auto">
            <a:xfrm>
              <a:off x="7231084" y="3214761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5" name="Straight Connector 64"/>
            <p:cNvCxnSpPr/>
            <p:nvPr/>
          </p:nvCxnSpPr>
          <p:spPr bwMode="auto">
            <a:xfrm>
              <a:off x="7231084" y="3548137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4" name="Straight Connector 73"/>
            <p:cNvCxnSpPr/>
            <p:nvPr/>
          </p:nvCxnSpPr>
          <p:spPr bwMode="auto">
            <a:xfrm>
              <a:off x="7231084" y="3867224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5" name="Straight Connector 74"/>
            <p:cNvCxnSpPr/>
            <p:nvPr/>
          </p:nvCxnSpPr>
          <p:spPr bwMode="auto">
            <a:xfrm>
              <a:off x="7231084" y="4200599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1" name="Straight Connector 80"/>
            <p:cNvCxnSpPr/>
            <p:nvPr/>
          </p:nvCxnSpPr>
          <p:spPr bwMode="auto">
            <a:xfrm>
              <a:off x="7231084" y="4519687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2" name="Straight Connector 81"/>
            <p:cNvCxnSpPr/>
            <p:nvPr/>
          </p:nvCxnSpPr>
          <p:spPr bwMode="auto">
            <a:xfrm>
              <a:off x="7231084" y="4857824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4" name="Straight Connector 83"/>
            <p:cNvCxnSpPr/>
            <p:nvPr/>
          </p:nvCxnSpPr>
          <p:spPr bwMode="auto">
            <a:xfrm>
              <a:off x="7231084" y="5191199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0" name="Straight Connector 89"/>
            <p:cNvCxnSpPr/>
            <p:nvPr/>
          </p:nvCxnSpPr>
          <p:spPr bwMode="auto">
            <a:xfrm>
              <a:off x="7231084" y="5515049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1" name="Straight Connector 90"/>
            <p:cNvCxnSpPr/>
            <p:nvPr/>
          </p:nvCxnSpPr>
          <p:spPr bwMode="auto">
            <a:xfrm>
              <a:off x="7231084" y="5834137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3" name="Straight Connector 92"/>
            <p:cNvCxnSpPr/>
            <p:nvPr/>
          </p:nvCxnSpPr>
          <p:spPr bwMode="auto">
            <a:xfrm>
              <a:off x="7231084" y="6167512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6" name="Straight Connector 95"/>
            <p:cNvCxnSpPr/>
            <p:nvPr/>
          </p:nvCxnSpPr>
          <p:spPr bwMode="auto">
            <a:xfrm>
              <a:off x="7231084" y="6496124"/>
              <a:ext cx="1463040" cy="0"/>
            </a:xfrm>
            <a:prstGeom prst="line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17" name="Group 116"/>
          <p:cNvGrpSpPr/>
          <p:nvPr/>
        </p:nvGrpSpPr>
        <p:grpSpPr>
          <a:xfrm>
            <a:off x="6959561" y="1299105"/>
            <a:ext cx="228600" cy="5466833"/>
            <a:chOff x="7128901" y="1299105"/>
            <a:chExt cx="228600" cy="5466833"/>
          </a:xfrm>
        </p:grpSpPr>
        <p:sp>
          <p:nvSpPr>
            <p:cNvPr id="99" name="Oval 98"/>
            <p:cNvSpPr/>
            <p:nvPr/>
          </p:nvSpPr>
          <p:spPr bwMode="auto">
            <a:xfrm>
              <a:off x="7128901" y="1299105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0" name="Oval 99"/>
            <p:cNvSpPr/>
            <p:nvPr/>
          </p:nvSpPr>
          <p:spPr bwMode="auto">
            <a:xfrm>
              <a:off x="7128901" y="162798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2" name="Oval 101"/>
            <p:cNvSpPr/>
            <p:nvPr/>
          </p:nvSpPr>
          <p:spPr bwMode="auto">
            <a:xfrm>
              <a:off x="7128901" y="196057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3" name="Oval 102"/>
            <p:cNvSpPr/>
            <p:nvPr/>
          </p:nvSpPr>
          <p:spPr bwMode="auto">
            <a:xfrm>
              <a:off x="7128901" y="229156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4" name="Oval 103"/>
            <p:cNvSpPr/>
            <p:nvPr/>
          </p:nvSpPr>
          <p:spPr bwMode="auto">
            <a:xfrm>
              <a:off x="7128901" y="261780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7128901" y="294165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7128901" y="3270263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7" name="Oval 106"/>
            <p:cNvSpPr/>
            <p:nvPr/>
          </p:nvSpPr>
          <p:spPr bwMode="auto">
            <a:xfrm>
              <a:off x="7128901" y="3594114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8" name="Oval 107"/>
            <p:cNvSpPr/>
            <p:nvPr/>
          </p:nvSpPr>
          <p:spPr bwMode="auto">
            <a:xfrm>
              <a:off x="7128901" y="392272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09" name="Oval 108"/>
            <p:cNvSpPr/>
            <p:nvPr/>
          </p:nvSpPr>
          <p:spPr bwMode="auto">
            <a:xfrm>
              <a:off x="7128901" y="4253720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0" name="Oval 109"/>
            <p:cNvSpPr/>
            <p:nvPr/>
          </p:nvSpPr>
          <p:spPr bwMode="auto">
            <a:xfrm>
              <a:off x="7128901" y="4575189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7128901" y="4910945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7128901" y="5241939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3" name="Oval 112"/>
            <p:cNvSpPr/>
            <p:nvPr/>
          </p:nvSpPr>
          <p:spPr bwMode="auto">
            <a:xfrm>
              <a:off x="7128901" y="556578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4" name="Oval 113"/>
            <p:cNvSpPr/>
            <p:nvPr/>
          </p:nvSpPr>
          <p:spPr bwMode="auto">
            <a:xfrm>
              <a:off x="7128901" y="589440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5" name="Oval 114"/>
            <p:cNvSpPr/>
            <p:nvPr/>
          </p:nvSpPr>
          <p:spPr bwMode="auto">
            <a:xfrm>
              <a:off x="7128901" y="6223014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6" name="Oval 115"/>
            <p:cNvSpPr/>
            <p:nvPr/>
          </p:nvSpPr>
          <p:spPr bwMode="auto">
            <a:xfrm>
              <a:off x="7128901" y="653733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7283020" y="1299105"/>
            <a:ext cx="228600" cy="5466833"/>
            <a:chOff x="7128901" y="1299105"/>
            <a:chExt cx="228600" cy="5466833"/>
          </a:xfrm>
        </p:grpSpPr>
        <p:sp>
          <p:nvSpPr>
            <p:cNvPr id="119" name="Oval 118"/>
            <p:cNvSpPr/>
            <p:nvPr/>
          </p:nvSpPr>
          <p:spPr bwMode="auto">
            <a:xfrm>
              <a:off x="7128901" y="1299105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0" name="Oval 119"/>
            <p:cNvSpPr/>
            <p:nvPr/>
          </p:nvSpPr>
          <p:spPr bwMode="auto">
            <a:xfrm>
              <a:off x="7128901" y="162798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1" name="Oval 120"/>
            <p:cNvSpPr/>
            <p:nvPr/>
          </p:nvSpPr>
          <p:spPr bwMode="auto">
            <a:xfrm>
              <a:off x="7128901" y="196057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2" name="Oval 121"/>
            <p:cNvSpPr/>
            <p:nvPr/>
          </p:nvSpPr>
          <p:spPr bwMode="auto">
            <a:xfrm>
              <a:off x="7128901" y="229156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3" name="Oval 122"/>
            <p:cNvSpPr/>
            <p:nvPr/>
          </p:nvSpPr>
          <p:spPr bwMode="auto">
            <a:xfrm>
              <a:off x="7128901" y="261780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4" name="Oval 123"/>
            <p:cNvSpPr/>
            <p:nvPr/>
          </p:nvSpPr>
          <p:spPr bwMode="auto">
            <a:xfrm>
              <a:off x="7128901" y="294165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5" name="Oval 124"/>
            <p:cNvSpPr/>
            <p:nvPr/>
          </p:nvSpPr>
          <p:spPr bwMode="auto">
            <a:xfrm>
              <a:off x="7128901" y="3270263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6" name="Oval 125"/>
            <p:cNvSpPr/>
            <p:nvPr/>
          </p:nvSpPr>
          <p:spPr bwMode="auto">
            <a:xfrm>
              <a:off x="7128901" y="3594114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7" name="Oval 126"/>
            <p:cNvSpPr/>
            <p:nvPr/>
          </p:nvSpPr>
          <p:spPr bwMode="auto">
            <a:xfrm>
              <a:off x="7128901" y="392272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8" name="Oval 127"/>
            <p:cNvSpPr/>
            <p:nvPr/>
          </p:nvSpPr>
          <p:spPr bwMode="auto">
            <a:xfrm>
              <a:off x="7128901" y="4253720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9" name="Oval 128"/>
            <p:cNvSpPr/>
            <p:nvPr/>
          </p:nvSpPr>
          <p:spPr bwMode="auto">
            <a:xfrm>
              <a:off x="7128901" y="4575189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0" name="Oval 129"/>
            <p:cNvSpPr/>
            <p:nvPr/>
          </p:nvSpPr>
          <p:spPr bwMode="auto">
            <a:xfrm>
              <a:off x="7128901" y="4910945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1" name="Oval 130"/>
            <p:cNvSpPr/>
            <p:nvPr/>
          </p:nvSpPr>
          <p:spPr bwMode="auto">
            <a:xfrm>
              <a:off x="7128901" y="5241939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2" name="Oval 131"/>
            <p:cNvSpPr/>
            <p:nvPr/>
          </p:nvSpPr>
          <p:spPr bwMode="auto">
            <a:xfrm>
              <a:off x="7128901" y="556578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3" name="Oval 132"/>
            <p:cNvSpPr/>
            <p:nvPr/>
          </p:nvSpPr>
          <p:spPr bwMode="auto">
            <a:xfrm>
              <a:off x="7128901" y="589440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4" name="Oval 133"/>
            <p:cNvSpPr/>
            <p:nvPr/>
          </p:nvSpPr>
          <p:spPr bwMode="auto">
            <a:xfrm>
              <a:off x="7128901" y="6223014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5" name="Oval 134"/>
            <p:cNvSpPr/>
            <p:nvPr/>
          </p:nvSpPr>
          <p:spPr bwMode="auto">
            <a:xfrm>
              <a:off x="7128901" y="653733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chemeClr val="bg2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7603060" y="1299105"/>
            <a:ext cx="228600" cy="5466833"/>
            <a:chOff x="7128901" y="1299105"/>
            <a:chExt cx="228600" cy="5466833"/>
          </a:xfrm>
        </p:grpSpPr>
        <p:sp>
          <p:nvSpPr>
            <p:cNvPr id="137" name="Oval 136"/>
            <p:cNvSpPr/>
            <p:nvPr/>
          </p:nvSpPr>
          <p:spPr bwMode="auto">
            <a:xfrm>
              <a:off x="7128901" y="1299105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8" name="Oval 137"/>
            <p:cNvSpPr/>
            <p:nvPr/>
          </p:nvSpPr>
          <p:spPr bwMode="auto">
            <a:xfrm>
              <a:off x="7128901" y="162798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9" name="Oval 138"/>
            <p:cNvSpPr/>
            <p:nvPr/>
          </p:nvSpPr>
          <p:spPr bwMode="auto">
            <a:xfrm>
              <a:off x="7128901" y="196057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0" name="Oval 139"/>
            <p:cNvSpPr/>
            <p:nvPr/>
          </p:nvSpPr>
          <p:spPr bwMode="auto">
            <a:xfrm>
              <a:off x="7128901" y="229156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1" name="Oval 140"/>
            <p:cNvSpPr/>
            <p:nvPr/>
          </p:nvSpPr>
          <p:spPr bwMode="auto">
            <a:xfrm>
              <a:off x="7128901" y="261780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2" name="Oval 141"/>
            <p:cNvSpPr/>
            <p:nvPr/>
          </p:nvSpPr>
          <p:spPr bwMode="auto">
            <a:xfrm>
              <a:off x="7128901" y="294165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3" name="Oval 142"/>
            <p:cNvSpPr/>
            <p:nvPr/>
          </p:nvSpPr>
          <p:spPr bwMode="auto">
            <a:xfrm>
              <a:off x="7128901" y="3270263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4" name="Oval 143"/>
            <p:cNvSpPr/>
            <p:nvPr/>
          </p:nvSpPr>
          <p:spPr bwMode="auto">
            <a:xfrm>
              <a:off x="7128901" y="3594114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5" name="Oval 144"/>
            <p:cNvSpPr/>
            <p:nvPr/>
          </p:nvSpPr>
          <p:spPr bwMode="auto">
            <a:xfrm>
              <a:off x="7128901" y="392272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6" name="Oval 145"/>
            <p:cNvSpPr/>
            <p:nvPr/>
          </p:nvSpPr>
          <p:spPr bwMode="auto">
            <a:xfrm>
              <a:off x="7128901" y="4253720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7" name="Oval 146"/>
            <p:cNvSpPr/>
            <p:nvPr/>
          </p:nvSpPr>
          <p:spPr bwMode="auto">
            <a:xfrm>
              <a:off x="7128901" y="4575189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8" name="Oval 147"/>
            <p:cNvSpPr/>
            <p:nvPr/>
          </p:nvSpPr>
          <p:spPr bwMode="auto">
            <a:xfrm>
              <a:off x="7128901" y="4910945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9" name="Oval 148"/>
            <p:cNvSpPr/>
            <p:nvPr/>
          </p:nvSpPr>
          <p:spPr bwMode="auto">
            <a:xfrm>
              <a:off x="7128901" y="5241939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0" name="Oval 149"/>
            <p:cNvSpPr/>
            <p:nvPr/>
          </p:nvSpPr>
          <p:spPr bwMode="auto">
            <a:xfrm>
              <a:off x="7128901" y="556578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1" name="Oval 150"/>
            <p:cNvSpPr/>
            <p:nvPr/>
          </p:nvSpPr>
          <p:spPr bwMode="auto">
            <a:xfrm>
              <a:off x="7128901" y="589440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2" name="Oval 151"/>
            <p:cNvSpPr/>
            <p:nvPr/>
          </p:nvSpPr>
          <p:spPr bwMode="auto">
            <a:xfrm>
              <a:off x="7128901" y="6223014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3" name="Oval 152"/>
            <p:cNvSpPr/>
            <p:nvPr/>
          </p:nvSpPr>
          <p:spPr bwMode="auto">
            <a:xfrm>
              <a:off x="7128901" y="653733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7923100" y="1299105"/>
            <a:ext cx="228600" cy="5466833"/>
            <a:chOff x="7128901" y="1299105"/>
            <a:chExt cx="228600" cy="5466833"/>
          </a:xfrm>
        </p:grpSpPr>
        <p:sp>
          <p:nvSpPr>
            <p:cNvPr id="155" name="Oval 154"/>
            <p:cNvSpPr/>
            <p:nvPr/>
          </p:nvSpPr>
          <p:spPr bwMode="auto">
            <a:xfrm>
              <a:off x="7128901" y="1299105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6" name="Oval 155"/>
            <p:cNvSpPr/>
            <p:nvPr/>
          </p:nvSpPr>
          <p:spPr bwMode="auto">
            <a:xfrm>
              <a:off x="7128901" y="162798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7" name="Oval 156"/>
            <p:cNvSpPr/>
            <p:nvPr/>
          </p:nvSpPr>
          <p:spPr bwMode="auto">
            <a:xfrm>
              <a:off x="7128901" y="196057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8" name="Oval 157"/>
            <p:cNvSpPr/>
            <p:nvPr/>
          </p:nvSpPr>
          <p:spPr bwMode="auto">
            <a:xfrm>
              <a:off x="7128901" y="229156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9" name="Oval 158"/>
            <p:cNvSpPr/>
            <p:nvPr/>
          </p:nvSpPr>
          <p:spPr bwMode="auto">
            <a:xfrm>
              <a:off x="7128901" y="261780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0" name="Oval 159"/>
            <p:cNvSpPr/>
            <p:nvPr/>
          </p:nvSpPr>
          <p:spPr bwMode="auto">
            <a:xfrm>
              <a:off x="7128901" y="294165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1" name="Oval 160"/>
            <p:cNvSpPr/>
            <p:nvPr/>
          </p:nvSpPr>
          <p:spPr bwMode="auto">
            <a:xfrm>
              <a:off x="7128901" y="3270263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2" name="Oval 161"/>
            <p:cNvSpPr/>
            <p:nvPr/>
          </p:nvSpPr>
          <p:spPr bwMode="auto">
            <a:xfrm>
              <a:off x="7128901" y="3594114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3" name="Oval 162"/>
            <p:cNvSpPr/>
            <p:nvPr/>
          </p:nvSpPr>
          <p:spPr bwMode="auto">
            <a:xfrm>
              <a:off x="7128901" y="3922726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4" name="Oval 163"/>
            <p:cNvSpPr/>
            <p:nvPr/>
          </p:nvSpPr>
          <p:spPr bwMode="auto">
            <a:xfrm>
              <a:off x="7128901" y="4253720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5" name="Oval 164"/>
            <p:cNvSpPr/>
            <p:nvPr/>
          </p:nvSpPr>
          <p:spPr bwMode="auto">
            <a:xfrm>
              <a:off x="7128901" y="4575189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6" name="Oval 165"/>
            <p:cNvSpPr/>
            <p:nvPr/>
          </p:nvSpPr>
          <p:spPr bwMode="auto">
            <a:xfrm>
              <a:off x="7128901" y="4910945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7" name="Oval 166"/>
            <p:cNvSpPr/>
            <p:nvPr/>
          </p:nvSpPr>
          <p:spPr bwMode="auto">
            <a:xfrm>
              <a:off x="7128901" y="5241939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8" name="Oval 167"/>
            <p:cNvSpPr/>
            <p:nvPr/>
          </p:nvSpPr>
          <p:spPr bwMode="auto">
            <a:xfrm>
              <a:off x="7128901" y="556578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9" name="Oval 168"/>
            <p:cNvSpPr/>
            <p:nvPr/>
          </p:nvSpPr>
          <p:spPr bwMode="auto">
            <a:xfrm>
              <a:off x="7128901" y="5894401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70" name="Oval 169"/>
            <p:cNvSpPr/>
            <p:nvPr/>
          </p:nvSpPr>
          <p:spPr bwMode="auto">
            <a:xfrm>
              <a:off x="7128901" y="6223014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71" name="Oval 170"/>
            <p:cNvSpPr/>
            <p:nvPr/>
          </p:nvSpPr>
          <p:spPr bwMode="auto">
            <a:xfrm>
              <a:off x="7128901" y="6537338"/>
              <a:ext cx="228600" cy="228600"/>
            </a:xfrm>
            <a:prstGeom prst="ellipse">
              <a:avLst/>
            </a:prstGeom>
            <a:noFill/>
            <a:ln w="19050" cap="flat" cmpd="sng" algn="ctr">
              <a:solidFill>
                <a:srgbClr val="FFCC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>
          <a:xfrm>
            <a:off x="4219812" y="4754880"/>
            <a:ext cx="1737360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92D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Pollen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4219812" y="5212080"/>
            <a:ext cx="1737360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Charcoal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4219812" y="5669280"/>
            <a:ext cx="1737360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00B0F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Diatoms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4219812" y="6126480"/>
            <a:ext cx="1737360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FFCC6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Loss-on-ignition</a:t>
            </a:r>
          </a:p>
        </p:txBody>
      </p:sp>
      <p:pic>
        <p:nvPicPr>
          <p:cNvPr id="176" name="Picture 8" descr="LogoPollenHRC.png"/>
          <p:cNvPicPr>
            <a:picLocks noChangeAspect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7" name="Text Box 2"/>
          <p:cNvSpPr txBox="1">
            <a:spLocks noChangeArrowheads="1"/>
          </p:cNvSpPr>
          <p:nvPr/>
        </p:nvSpPr>
        <p:spPr bwMode="auto">
          <a:xfrm>
            <a:off x="3679763" y="207963"/>
            <a:ext cx="1784464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Samples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74A7865-91E0-4E12-8594-91BC511C734A}"/>
              </a:ext>
            </a:extLst>
          </p:cNvPr>
          <p:cNvSpPr/>
          <p:nvPr/>
        </p:nvSpPr>
        <p:spPr bwMode="auto">
          <a:xfrm>
            <a:off x="6928403" y="1159935"/>
            <a:ext cx="309856" cy="5698061"/>
          </a:xfrm>
          <a:prstGeom prst="roundRect">
            <a:avLst/>
          </a:prstGeom>
          <a:noFill/>
          <a:ln w="412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 animBg="1"/>
      <p:bldP spid="173" grpId="0" animBg="1"/>
      <p:bldP spid="174" grpId="0" animBg="1"/>
      <p:bldP spid="175" grpId="0" animBg="1"/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5" name="Elbow Connector 184"/>
          <p:cNvCxnSpPr/>
          <p:nvPr/>
        </p:nvCxnSpPr>
        <p:spPr bwMode="auto">
          <a:xfrm flipV="1">
            <a:off x="5418667" y="2099733"/>
            <a:ext cx="838200" cy="575734"/>
          </a:xfrm>
          <a:prstGeom prst="bentConnector3">
            <a:avLst>
              <a:gd name="adj1" fmla="val 67172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" name="Text Box 2"/>
          <p:cNvSpPr txBox="1">
            <a:spLocks noChangeArrowheads="1"/>
          </p:cNvSpPr>
          <p:nvPr/>
        </p:nvSpPr>
        <p:spPr bwMode="auto">
          <a:xfrm>
            <a:off x="1246351" y="1442721"/>
            <a:ext cx="1252266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Samples</a:t>
            </a:r>
          </a:p>
        </p:txBody>
      </p:sp>
      <p:cxnSp>
        <p:nvCxnSpPr>
          <p:cNvPr id="117" name="Elbow Connector 116"/>
          <p:cNvCxnSpPr/>
          <p:nvPr/>
        </p:nvCxnSpPr>
        <p:spPr bwMode="auto">
          <a:xfrm flipV="1">
            <a:off x="2667000" y="2099733"/>
            <a:ext cx="838200" cy="575734"/>
          </a:xfrm>
          <a:prstGeom prst="bentConnector3">
            <a:avLst>
              <a:gd name="adj1" fmla="val 67172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8" name="Rectangle 117"/>
          <p:cNvSpPr/>
          <p:nvPr/>
        </p:nvSpPr>
        <p:spPr>
          <a:xfrm>
            <a:off x="3474720" y="1920240"/>
            <a:ext cx="2286000" cy="147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DatasetName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54" name="Text Box 2"/>
          <p:cNvSpPr txBox="1">
            <a:spLocks noChangeArrowheads="1"/>
          </p:cNvSpPr>
          <p:nvPr/>
        </p:nvSpPr>
        <p:spPr bwMode="auto">
          <a:xfrm>
            <a:off x="3927221" y="1442721"/>
            <a:ext cx="1292340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Datasets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31520" y="1920240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SampleID</a:t>
            </a: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SampleName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AnalysisDate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LabNumber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PreparationMethod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6217920" y="1920240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DatasetType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84" name="Text Box 2"/>
          <p:cNvSpPr txBox="1">
            <a:spLocks noChangeArrowheads="1"/>
          </p:cNvSpPr>
          <p:nvPr/>
        </p:nvSpPr>
        <p:spPr bwMode="auto">
          <a:xfrm>
            <a:off x="6391266" y="1442721"/>
            <a:ext cx="1901483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DatasetTypes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43318" y="3033792"/>
            <a:ext cx="2286000" cy="20313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geochronologic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loss-on-ignition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pollen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plant macrofossils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vertebrate fauna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mollusks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pollen surface sample</a:t>
            </a:r>
          </a:p>
        </p:txBody>
      </p:sp>
      <p:pic>
        <p:nvPicPr>
          <p:cNvPr id="12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3651264" y="207963"/>
            <a:ext cx="1841466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Datasets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Elbow Connector 54"/>
          <p:cNvCxnSpPr/>
          <p:nvPr/>
        </p:nvCxnSpPr>
        <p:spPr bwMode="auto">
          <a:xfrm>
            <a:off x="3524251" y="2047875"/>
            <a:ext cx="357206" cy="182313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9" name="Group 58"/>
          <p:cNvGrpSpPr/>
          <p:nvPr/>
        </p:nvGrpSpPr>
        <p:grpSpPr>
          <a:xfrm>
            <a:off x="3469481" y="2083589"/>
            <a:ext cx="5461529" cy="2171212"/>
            <a:chOff x="3469481" y="2083589"/>
            <a:chExt cx="5461529" cy="2171212"/>
          </a:xfrm>
        </p:grpSpPr>
        <p:sp>
          <p:nvSpPr>
            <p:cNvPr id="53" name="Freeform 52"/>
            <p:cNvSpPr/>
            <p:nvPr/>
          </p:nvSpPr>
          <p:spPr bwMode="auto">
            <a:xfrm>
              <a:off x="3469481" y="2083589"/>
              <a:ext cx="190500" cy="207173"/>
            </a:xfrm>
            <a:custGeom>
              <a:avLst/>
              <a:gdLst>
                <a:gd name="connsiteX0" fmla="*/ 0 w 190500"/>
                <a:gd name="connsiteY0" fmla="*/ 0 h 126206"/>
                <a:gd name="connsiteX1" fmla="*/ 190500 w 190500"/>
                <a:gd name="connsiteY1" fmla="*/ 0 h 126206"/>
                <a:gd name="connsiteX2" fmla="*/ 190500 w 190500"/>
                <a:gd name="connsiteY2" fmla="*/ 126206 h 126206"/>
                <a:gd name="connsiteX3" fmla="*/ 0 w 190500"/>
                <a:gd name="connsiteY3" fmla="*/ 126206 h 126206"/>
                <a:gd name="connsiteX4" fmla="*/ 0 w 190500"/>
                <a:gd name="connsiteY4" fmla="*/ 0 h 126206"/>
                <a:gd name="connsiteX0" fmla="*/ 0 w 190500"/>
                <a:gd name="connsiteY0" fmla="*/ 126206 h 217646"/>
                <a:gd name="connsiteX1" fmla="*/ 0 w 190500"/>
                <a:gd name="connsiteY1" fmla="*/ 0 h 217646"/>
                <a:gd name="connsiteX2" fmla="*/ 190500 w 190500"/>
                <a:gd name="connsiteY2" fmla="*/ 0 h 217646"/>
                <a:gd name="connsiteX3" fmla="*/ 190500 w 190500"/>
                <a:gd name="connsiteY3" fmla="*/ 126206 h 217646"/>
                <a:gd name="connsiteX4" fmla="*/ 91440 w 190500"/>
                <a:gd name="connsiteY4" fmla="*/ 217646 h 217646"/>
                <a:gd name="connsiteX0" fmla="*/ 0 w 190500"/>
                <a:gd name="connsiteY0" fmla="*/ 126206 h 217646"/>
                <a:gd name="connsiteX1" fmla="*/ 0 w 190500"/>
                <a:gd name="connsiteY1" fmla="*/ 0 h 217646"/>
                <a:gd name="connsiteX2" fmla="*/ 190500 w 190500"/>
                <a:gd name="connsiteY2" fmla="*/ 0 h 217646"/>
                <a:gd name="connsiteX3" fmla="*/ 190500 w 190500"/>
                <a:gd name="connsiteY3" fmla="*/ 126206 h 217646"/>
                <a:gd name="connsiteX4" fmla="*/ 91440 w 190500"/>
                <a:gd name="connsiteY4" fmla="*/ 217646 h 217646"/>
                <a:gd name="connsiteX0" fmla="*/ 0 w 190500"/>
                <a:gd name="connsiteY0" fmla="*/ 126206 h 126206"/>
                <a:gd name="connsiteX1" fmla="*/ 0 w 190500"/>
                <a:gd name="connsiteY1" fmla="*/ 0 h 126206"/>
                <a:gd name="connsiteX2" fmla="*/ 190500 w 190500"/>
                <a:gd name="connsiteY2" fmla="*/ 0 h 126206"/>
                <a:gd name="connsiteX3" fmla="*/ 190500 w 190500"/>
                <a:gd name="connsiteY3" fmla="*/ 126206 h 126206"/>
                <a:gd name="connsiteX0" fmla="*/ 0 w 190500"/>
                <a:gd name="connsiteY0" fmla="*/ 0 h 126206"/>
                <a:gd name="connsiteX1" fmla="*/ 190500 w 190500"/>
                <a:gd name="connsiteY1" fmla="*/ 0 h 126206"/>
                <a:gd name="connsiteX2" fmla="*/ 190500 w 190500"/>
                <a:gd name="connsiteY2" fmla="*/ 126206 h 12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0" h="126206">
                  <a:moveTo>
                    <a:pt x="0" y="0"/>
                  </a:moveTo>
                  <a:lnTo>
                    <a:pt x="190500" y="0"/>
                  </a:lnTo>
                  <a:lnTo>
                    <a:pt x="190500" y="126206"/>
                  </a:lnTo>
                </a:path>
              </a:pathLst>
            </a:custGeom>
            <a:noFill/>
            <a:ln w="22225" cap="flat" cmpd="sng" algn="ctr">
              <a:solidFill>
                <a:schemeClr val="bg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48" name="Freeform 47"/>
            <p:cNvSpPr/>
            <p:nvPr/>
          </p:nvSpPr>
          <p:spPr bwMode="auto">
            <a:xfrm>
              <a:off x="3659982" y="2243121"/>
              <a:ext cx="5271028" cy="2011680"/>
            </a:xfrm>
            <a:custGeom>
              <a:avLst/>
              <a:gdLst>
                <a:gd name="connsiteX0" fmla="*/ 0 w 5232400"/>
                <a:gd name="connsiteY0" fmla="*/ 0 h 2311401"/>
                <a:gd name="connsiteX1" fmla="*/ 5232400 w 5232400"/>
                <a:gd name="connsiteY1" fmla="*/ 0 h 2311401"/>
                <a:gd name="connsiteX2" fmla="*/ 5232400 w 5232400"/>
                <a:gd name="connsiteY2" fmla="*/ 2311401 h 2311401"/>
                <a:gd name="connsiteX3" fmla="*/ 0 w 5232400"/>
                <a:gd name="connsiteY3" fmla="*/ 2311401 h 2311401"/>
                <a:gd name="connsiteX4" fmla="*/ 0 w 5232400"/>
                <a:gd name="connsiteY4" fmla="*/ 0 h 2311401"/>
                <a:gd name="connsiteX0" fmla="*/ 0 w 5232400"/>
                <a:gd name="connsiteY0" fmla="*/ 0 h 2311401"/>
                <a:gd name="connsiteX1" fmla="*/ 5026290 w 5232400"/>
                <a:gd name="connsiteY1" fmla="*/ 0 h 2311401"/>
                <a:gd name="connsiteX2" fmla="*/ 5232400 w 5232400"/>
                <a:gd name="connsiteY2" fmla="*/ 0 h 2311401"/>
                <a:gd name="connsiteX3" fmla="*/ 5232400 w 5232400"/>
                <a:gd name="connsiteY3" fmla="*/ 2311401 h 2311401"/>
                <a:gd name="connsiteX4" fmla="*/ 0 w 5232400"/>
                <a:gd name="connsiteY4" fmla="*/ 2311401 h 2311401"/>
                <a:gd name="connsiteX5" fmla="*/ 0 w 5232400"/>
                <a:gd name="connsiteY5" fmla="*/ 0 h 2311401"/>
                <a:gd name="connsiteX0" fmla="*/ 0 w 5232400"/>
                <a:gd name="connsiteY0" fmla="*/ 2381 h 2313782"/>
                <a:gd name="connsiteX1" fmla="*/ 4847696 w 5232400"/>
                <a:gd name="connsiteY1" fmla="*/ 0 h 2313782"/>
                <a:gd name="connsiteX2" fmla="*/ 5026290 w 5232400"/>
                <a:gd name="connsiteY2" fmla="*/ 2381 h 2313782"/>
                <a:gd name="connsiteX3" fmla="*/ 5232400 w 5232400"/>
                <a:gd name="connsiteY3" fmla="*/ 2381 h 2313782"/>
                <a:gd name="connsiteX4" fmla="*/ 5232400 w 5232400"/>
                <a:gd name="connsiteY4" fmla="*/ 2313782 h 2313782"/>
                <a:gd name="connsiteX5" fmla="*/ 0 w 5232400"/>
                <a:gd name="connsiteY5" fmla="*/ 2313782 h 2313782"/>
                <a:gd name="connsiteX6" fmla="*/ 0 w 5232400"/>
                <a:gd name="connsiteY6" fmla="*/ 2381 h 2313782"/>
                <a:gd name="connsiteX0" fmla="*/ 4847696 w 5232400"/>
                <a:gd name="connsiteY0" fmla="*/ 0 h 2313782"/>
                <a:gd name="connsiteX1" fmla="*/ 5026290 w 5232400"/>
                <a:gd name="connsiteY1" fmla="*/ 2381 h 2313782"/>
                <a:gd name="connsiteX2" fmla="*/ 5232400 w 5232400"/>
                <a:gd name="connsiteY2" fmla="*/ 2381 h 2313782"/>
                <a:gd name="connsiteX3" fmla="*/ 5232400 w 5232400"/>
                <a:gd name="connsiteY3" fmla="*/ 2313782 h 2313782"/>
                <a:gd name="connsiteX4" fmla="*/ 0 w 5232400"/>
                <a:gd name="connsiteY4" fmla="*/ 2313782 h 2313782"/>
                <a:gd name="connsiteX5" fmla="*/ 0 w 5232400"/>
                <a:gd name="connsiteY5" fmla="*/ 2381 h 2313782"/>
                <a:gd name="connsiteX6" fmla="*/ 4939136 w 5232400"/>
                <a:gd name="connsiteY6" fmla="*/ 91440 h 2313782"/>
                <a:gd name="connsiteX0" fmla="*/ 5026290 w 5232400"/>
                <a:gd name="connsiteY0" fmla="*/ 794 h 2312195"/>
                <a:gd name="connsiteX1" fmla="*/ 5232400 w 5232400"/>
                <a:gd name="connsiteY1" fmla="*/ 794 h 2312195"/>
                <a:gd name="connsiteX2" fmla="*/ 5232400 w 5232400"/>
                <a:gd name="connsiteY2" fmla="*/ 2312195 h 2312195"/>
                <a:gd name="connsiteX3" fmla="*/ 0 w 5232400"/>
                <a:gd name="connsiteY3" fmla="*/ 2312195 h 2312195"/>
                <a:gd name="connsiteX4" fmla="*/ 0 w 5232400"/>
                <a:gd name="connsiteY4" fmla="*/ 794 h 2312195"/>
                <a:gd name="connsiteX5" fmla="*/ 4939136 w 5232400"/>
                <a:gd name="connsiteY5" fmla="*/ 89853 h 2312195"/>
                <a:gd name="connsiteX0" fmla="*/ 5026290 w 5232400"/>
                <a:gd name="connsiteY0" fmla="*/ 0 h 2311401"/>
                <a:gd name="connsiteX1" fmla="*/ 5232400 w 5232400"/>
                <a:gd name="connsiteY1" fmla="*/ 0 h 2311401"/>
                <a:gd name="connsiteX2" fmla="*/ 5232400 w 5232400"/>
                <a:gd name="connsiteY2" fmla="*/ 2311401 h 2311401"/>
                <a:gd name="connsiteX3" fmla="*/ 0 w 5232400"/>
                <a:gd name="connsiteY3" fmla="*/ 2311401 h 2311401"/>
                <a:gd name="connsiteX4" fmla="*/ 0 w 5232400"/>
                <a:gd name="connsiteY4" fmla="*/ 0 h 2311401"/>
                <a:gd name="connsiteX0" fmla="*/ 5028655 w 5234765"/>
                <a:gd name="connsiteY0" fmla="*/ 0 h 2311401"/>
                <a:gd name="connsiteX1" fmla="*/ 5234765 w 5234765"/>
                <a:gd name="connsiteY1" fmla="*/ 0 h 2311401"/>
                <a:gd name="connsiteX2" fmla="*/ 5234765 w 5234765"/>
                <a:gd name="connsiteY2" fmla="*/ 2311401 h 2311401"/>
                <a:gd name="connsiteX3" fmla="*/ 2365 w 5234765"/>
                <a:gd name="connsiteY3" fmla="*/ 2311401 h 2311401"/>
                <a:gd name="connsiteX4" fmla="*/ 0 w 5234765"/>
                <a:gd name="connsiteY4" fmla="*/ 28872 h 231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4765" h="2311401">
                  <a:moveTo>
                    <a:pt x="5028655" y="0"/>
                  </a:moveTo>
                  <a:lnTo>
                    <a:pt x="5234765" y="0"/>
                  </a:lnTo>
                  <a:lnTo>
                    <a:pt x="5234765" y="2311401"/>
                  </a:lnTo>
                  <a:lnTo>
                    <a:pt x="2365" y="2311401"/>
                  </a:lnTo>
                  <a:cubicBezTo>
                    <a:pt x="1577" y="1550558"/>
                    <a:pt x="788" y="789715"/>
                    <a:pt x="0" y="28872"/>
                  </a:cubicBezTo>
                </a:path>
              </a:pathLst>
            </a:custGeom>
            <a:noFill/>
            <a:ln w="22225" cap="flat" cmpd="sng" algn="ctr">
              <a:solidFill>
                <a:schemeClr val="bg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cxnSp>
        <p:nvCxnSpPr>
          <p:cNvPr id="28" name="Elbow Connector 27"/>
          <p:cNvCxnSpPr/>
          <p:nvPr/>
        </p:nvCxnSpPr>
        <p:spPr bwMode="auto">
          <a:xfrm flipV="1">
            <a:off x="7008812" y="2047875"/>
            <a:ext cx="375444" cy="372533"/>
          </a:xfrm>
          <a:prstGeom prst="bentConnector3">
            <a:avLst>
              <a:gd name="adj1" fmla="val 4556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Elbow Connector 26"/>
          <p:cNvCxnSpPr/>
          <p:nvPr/>
        </p:nvCxnSpPr>
        <p:spPr bwMode="auto">
          <a:xfrm>
            <a:off x="5282406" y="2047875"/>
            <a:ext cx="344488" cy="189441"/>
          </a:xfrm>
          <a:prstGeom prst="bentConnector3">
            <a:avLst>
              <a:gd name="adj1" fmla="val 47927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Elbow Connector 24"/>
          <p:cNvCxnSpPr/>
          <p:nvPr/>
        </p:nvCxnSpPr>
        <p:spPr bwMode="auto">
          <a:xfrm>
            <a:off x="3531391" y="2007394"/>
            <a:ext cx="364330" cy="222779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1691660" y="207963"/>
            <a:ext cx="5760680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Neotoma Database Structure</a:t>
            </a:r>
          </a:p>
        </p:txBody>
      </p:sp>
      <p:cxnSp>
        <p:nvCxnSpPr>
          <p:cNvPr id="21" name="Elbow Connector 20"/>
          <p:cNvCxnSpPr/>
          <p:nvPr/>
        </p:nvCxnSpPr>
        <p:spPr bwMode="auto">
          <a:xfrm>
            <a:off x="1803400" y="2047875"/>
            <a:ext cx="344488" cy="189441"/>
          </a:xfrm>
          <a:prstGeom prst="bentConnector3">
            <a:avLst>
              <a:gd name="adj1" fmla="val 47927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Rectangle 5"/>
          <p:cNvSpPr/>
          <p:nvPr/>
        </p:nvSpPr>
        <p:spPr>
          <a:xfrm>
            <a:off x="365760" y="1907730"/>
            <a:ext cx="1463040" cy="19389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SiteName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LongitudeEast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LatitudeNorth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LongitudeWest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LatitudeSouth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Altitude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Area</a:t>
            </a: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SiteDescription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103120" y="1907730"/>
            <a:ext cx="1463040" cy="267765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840480" y="1907730"/>
            <a:ext cx="1463040" cy="17543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AnalysisUnitName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FaciesID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Mixed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IGSN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577840" y="1907730"/>
            <a:ext cx="1463040" cy="15696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SampleID</a:t>
            </a: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SampleName</a:t>
            </a:r>
            <a:endParaRPr lang="en-US" sz="12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AnalysisDate</a:t>
            </a:r>
            <a:endParaRPr lang="en-US" sz="12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LabNumber</a:t>
            </a:r>
            <a:endParaRPr lang="en-US" sz="12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PreparationMethod</a:t>
            </a:r>
            <a:endParaRPr lang="en-US" sz="12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315200" y="1907730"/>
            <a:ext cx="1463040" cy="10156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DatasetID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DatasetTypeID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DatasetName</a:t>
            </a:r>
            <a:endParaRPr lang="en-US" sz="12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7597426" y="1605002"/>
            <a:ext cx="918329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Datasets</a:t>
            </a:r>
          </a:p>
        </p:txBody>
      </p:sp>
      <p:pic>
        <p:nvPicPr>
          <p:cNvPr id="22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82328" y="1605002"/>
            <a:ext cx="584519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Sites</a:t>
            </a:r>
          </a:p>
        </p:txBody>
      </p:sp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2094769" y="1605002"/>
            <a:ext cx="1481496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16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6" name="Text Box 2"/>
          <p:cNvSpPr txBox="1">
            <a:spLocks noChangeArrowheads="1"/>
          </p:cNvSpPr>
          <p:nvPr/>
        </p:nvSpPr>
        <p:spPr bwMode="auto">
          <a:xfrm>
            <a:off x="3904312" y="1605002"/>
            <a:ext cx="1327928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AnalysisUnits</a:t>
            </a:r>
            <a:endParaRPr lang="en-US" sz="16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9" name="Text Box 2"/>
          <p:cNvSpPr txBox="1">
            <a:spLocks noChangeArrowheads="1"/>
          </p:cNvSpPr>
          <p:nvPr/>
        </p:nvSpPr>
        <p:spPr bwMode="auto">
          <a:xfrm>
            <a:off x="5881950" y="1605002"/>
            <a:ext cx="894797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Samples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MG_1483.JP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60407" y="4724399"/>
            <a:ext cx="3162300" cy="2108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4028032" y="207963"/>
            <a:ext cx="1087927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Sites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3987814" y="1320800"/>
            <a:ext cx="4866756" cy="21505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Rectangle 13"/>
          <p:cNvSpPr/>
          <p:nvPr/>
        </p:nvSpPr>
        <p:spPr>
          <a:xfrm>
            <a:off x="4050101" y="1381667"/>
            <a:ext cx="12343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Kettle Lake</a:t>
            </a:r>
          </a:p>
        </p:txBody>
      </p:sp>
      <p:pic>
        <p:nvPicPr>
          <p:cNvPr id="20" name="Picture 19" descr="Russ Ascending 01.JPG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6603985" y="3471306"/>
            <a:ext cx="2218282" cy="33274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Rectangle 16"/>
          <p:cNvSpPr/>
          <p:nvPr/>
        </p:nvSpPr>
        <p:spPr>
          <a:xfrm>
            <a:off x="6655241" y="3523742"/>
            <a:ext cx="12018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Parkers Pit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31520" y="1789192"/>
            <a:ext cx="2286000" cy="28623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LongitudeEast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LatitudeNorth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LongitudeWest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LatitudeSouth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Altitude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Area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SiteDescription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Text Box 2"/>
          <p:cNvSpPr txBox="1">
            <a:spLocks noChangeArrowheads="1"/>
          </p:cNvSpPr>
          <p:nvPr/>
        </p:nvSpPr>
        <p:spPr bwMode="auto">
          <a:xfrm>
            <a:off x="1073806" y="1325598"/>
            <a:ext cx="1534587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Sites Table</a:t>
            </a:r>
          </a:p>
        </p:txBody>
      </p:sp>
      <p:pic>
        <p:nvPicPr>
          <p:cNvPr id="24" name="Picture 23" descr="IronHills96dpi.jpg"/>
          <p:cNvPicPr>
            <a:picLocks noChangeAspect="1"/>
          </p:cNvPicPr>
          <p:nvPr/>
        </p:nvPicPr>
        <p:blipFill>
          <a:blip r:embed="rId6" cstate="screen"/>
          <a:stretch>
            <a:fillRect/>
          </a:stretch>
        </p:blipFill>
        <p:spPr>
          <a:xfrm>
            <a:off x="4019001" y="3490636"/>
            <a:ext cx="2220927" cy="33080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Rectangle 14"/>
          <p:cNvSpPr/>
          <p:nvPr/>
        </p:nvSpPr>
        <p:spPr>
          <a:xfrm>
            <a:off x="4041588" y="3523742"/>
            <a:ext cx="10298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Iron Hills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73441" y="4819125"/>
            <a:ext cx="1096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Kanarado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pic>
        <p:nvPicPr>
          <p:cNvPr id="16" name="Picture 8" descr="LogoPollenHRC.png"/>
          <p:cNvPicPr>
            <a:picLocks noChangeAspect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5" grpId="0"/>
      <p:bldP spid="2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Elbow Connector 27"/>
          <p:cNvCxnSpPr/>
          <p:nvPr/>
        </p:nvCxnSpPr>
        <p:spPr bwMode="auto">
          <a:xfrm>
            <a:off x="3412068" y="2082800"/>
            <a:ext cx="2717799" cy="2506133"/>
          </a:xfrm>
          <a:prstGeom prst="bentConnector3">
            <a:avLst>
              <a:gd name="adj1" fmla="val 8879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Straight Connector 46"/>
          <p:cNvCxnSpPr/>
          <p:nvPr/>
        </p:nvCxnSpPr>
        <p:spPr bwMode="auto">
          <a:xfrm>
            <a:off x="7019925" y="2047875"/>
            <a:ext cx="323850" cy="0"/>
          </a:xfrm>
          <a:prstGeom prst="line">
            <a:avLst/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5" name="Freeform 44"/>
          <p:cNvSpPr/>
          <p:nvPr/>
        </p:nvSpPr>
        <p:spPr bwMode="auto">
          <a:xfrm>
            <a:off x="7016750" y="2428875"/>
            <a:ext cx="171450" cy="2000250"/>
          </a:xfrm>
          <a:custGeom>
            <a:avLst/>
            <a:gdLst>
              <a:gd name="connsiteX0" fmla="*/ 0 w 171450"/>
              <a:gd name="connsiteY0" fmla="*/ 0 h 2000250"/>
              <a:gd name="connsiteX1" fmla="*/ 171450 w 171450"/>
              <a:gd name="connsiteY1" fmla="*/ 0 h 2000250"/>
              <a:gd name="connsiteX2" fmla="*/ 171450 w 171450"/>
              <a:gd name="connsiteY2" fmla="*/ 2000250 h 2000250"/>
              <a:gd name="connsiteX3" fmla="*/ 0 w 171450"/>
              <a:gd name="connsiteY3" fmla="*/ 2000250 h 2000250"/>
              <a:gd name="connsiteX4" fmla="*/ 0 w 171450"/>
              <a:gd name="connsiteY4" fmla="*/ 0 h 2000250"/>
              <a:gd name="connsiteX0" fmla="*/ 0 w 171450"/>
              <a:gd name="connsiteY0" fmla="*/ 0 h 2000250"/>
              <a:gd name="connsiteX1" fmla="*/ 171450 w 171450"/>
              <a:gd name="connsiteY1" fmla="*/ 0 h 2000250"/>
              <a:gd name="connsiteX2" fmla="*/ 171450 w 171450"/>
              <a:gd name="connsiteY2" fmla="*/ 2000250 h 2000250"/>
              <a:gd name="connsiteX3" fmla="*/ 0 w 171450"/>
              <a:gd name="connsiteY3" fmla="*/ 2000250 h 2000250"/>
              <a:gd name="connsiteX4" fmla="*/ 0 w 171450"/>
              <a:gd name="connsiteY4" fmla="*/ 889000 h 2000250"/>
              <a:gd name="connsiteX5" fmla="*/ 0 w 171450"/>
              <a:gd name="connsiteY5" fmla="*/ 0 h 2000250"/>
              <a:gd name="connsiteX0" fmla="*/ 0 w 171450"/>
              <a:gd name="connsiteY0" fmla="*/ 889000 h 2000250"/>
              <a:gd name="connsiteX1" fmla="*/ 0 w 171450"/>
              <a:gd name="connsiteY1" fmla="*/ 0 h 2000250"/>
              <a:gd name="connsiteX2" fmla="*/ 171450 w 171450"/>
              <a:gd name="connsiteY2" fmla="*/ 0 h 2000250"/>
              <a:gd name="connsiteX3" fmla="*/ 171450 w 171450"/>
              <a:gd name="connsiteY3" fmla="*/ 2000250 h 2000250"/>
              <a:gd name="connsiteX4" fmla="*/ 0 w 171450"/>
              <a:gd name="connsiteY4" fmla="*/ 2000250 h 2000250"/>
              <a:gd name="connsiteX5" fmla="*/ 91440 w 171450"/>
              <a:gd name="connsiteY5" fmla="*/ 980440 h 2000250"/>
              <a:gd name="connsiteX0" fmla="*/ 0 w 171450"/>
              <a:gd name="connsiteY0" fmla="*/ 889000 h 2000250"/>
              <a:gd name="connsiteX1" fmla="*/ 0 w 171450"/>
              <a:gd name="connsiteY1" fmla="*/ 0 h 2000250"/>
              <a:gd name="connsiteX2" fmla="*/ 171450 w 171450"/>
              <a:gd name="connsiteY2" fmla="*/ 0 h 2000250"/>
              <a:gd name="connsiteX3" fmla="*/ 171450 w 171450"/>
              <a:gd name="connsiteY3" fmla="*/ 2000250 h 2000250"/>
              <a:gd name="connsiteX4" fmla="*/ 0 w 171450"/>
              <a:gd name="connsiteY4" fmla="*/ 2000250 h 2000250"/>
              <a:gd name="connsiteX0" fmla="*/ 0 w 171450"/>
              <a:gd name="connsiteY0" fmla="*/ 0 h 2000250"/>
              <a:gd name="connsiteX1" fmla="*/ 171450 w 171450"/>
              <a:gd name="connsiteY1" fmla="*/ 0 h 2000250"/>
              <a:gd name="connsiteX2" fmla="*/ 171450 w 171450"/>
              <a:gd name="connsiteY2" fmla="*/ 2000250 h 2000250"/>
              <a:gd name="connsiteX3" fmla="*/ 0 w 171450"/>
              <a:gd name="connsiteY3" fmla="*/ 2000250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450" h="2000250">
                <a:moveTo>
                  <a:pt x="0" y="0"/>
                </a:moveTo>
                <a:lnTo>
                  <a:pt x="171450" y="0"/>
                </a:lnTo>
                <a:lnTo>
                  <a:pt x="171450" y="2000250"/>
                </a:lnTo>
                <a:lnTo>
                  <a:pt x="0" y="2000250"/>
                </a:lnTo>
              </a:path>
            </a:pathLst>
          </a:cu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5" name="Elbow Connector 54"/>
          <p:cNvCxnSpPr/>
          <p:nvPr/>
        </p:nvCxnSpPr>
        <p:spPr bwMode="auto">
          <a:xfrm>
            <a:off x="3505200" y="2023533"/>
            <a:ext cx="376257" cy="206655"/>
          </a:xfrm>
          <a:prstGeom prst="bentConnector3">
            <a:avLst>
              <a:gd name="adj1" fmla="val 61251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Elbow Connector 26"/>
          <p:cNvCxnSpPr/>
          <p:nvPr/>
        </p:nvCxnSpPr>
        <p:spPr bwMode="auto">
          <a:xfrm>
            <a:off x="5282406" y="2047875"/>
            <a:ext cx="344488" cy="189441"/>
          </a:xfrm>
          <a:prstGeom prst="bentConnector3">
            <a:avLst>
              <a:gd name="adj1" fmla="val 47927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Elbow Connector 20"/>
          <p:cNvCxnSpPr/>
          <p:nvPr/>
        </p:nvCxnSpPr>
        <p:spPr bwMode="auto">
          <a:xfrm>
            <a:off x="1803400" y="2047875"/>
            <a:ext cx="344488" cy="189441"/>
          </a:xfrm>
          <a:prstGeom prst="bentConnector3">
            <a:avLst>
              <a:gd name="adj1" fmla="val 47927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Rectangle 5"/>
          <p:cNvSpPr/>
          <p:nvPr/>
        </p:nvSpPr>
        <p:spPr>
          <a:xfrm>
            <a:off x="365760" y="1907730"/>
            <a:ext cx="1463040" cy="19389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SiteName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LongitudeEast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LatitudeNorth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LongitudeWest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LatitudeSouth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Altitude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Area</a:t>
            </a: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SiteDescription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782328" y="1605002"/>
            <a:ext cx="584519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Sites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103120" y="1907730"/>
            <a:ext cx="1463040" cy="267765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2094769" y="1605002"/>
            <a:ext cx="1481496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16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904312" y="1605002"/>
            <a:ext cx="1327928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AnalysisUnits</a:t>
            </a:r>
            <a:endParaRPr lang="en-US" sz="16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840480" y="1907730"/>
            <a:ext cx="1463040" cy="17543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sz="1200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AnalysisUnitName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sz="1200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FaciesID</a:t>
            </a:r>
            <a:endParaRPr lang="en-US" sz="12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Mixed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IGSN</a:t>
            </a:r>
          </a:p>
          <a:p>
            <a:pPr algn="l"/>
            <a:r>
              <a:rPr lang="en-US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577840" y="1907730"/>
            <a:ext cx="1463040" cy="15696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SampleID</a:t>
            </a: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DatasetID</a:t>
            </a:r>
            <a:endParaRPr lang="en-US" sz="1200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SampleName</a:t>
            </a:r>
            <a:endParaRPr lang="en-US" sz="12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AnalysisDate</a:t>
            </a:r>
            <a:endParaRPr lang="en-US" sz="12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LabNumber</a:t>
            </a:r>
            <a:endParaRPr lang="en-US" sz="12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PreparationMethod</a:t>
            </a:r>
            <a:endParaRPr lang="en-US" sz="12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5881950" y="1605002"/>
            <a:ext cx="894797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Samples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5577840" y="3975668"/>
            <a:ext cx="1463040" cy="1318391"/>
            <a:chOff x="7315200" y="1605002"/>
            <a:chExt cx="1463040" cy="1318391"/>
          </a:xfrm>
        </p:grpSpPr>
        <p:sp>
          <p:nvSpPr>
            <p:cNvPr id="16" name="Rectangle 15"/>
            <p:cNvSpPr/>
            <p:nvPr/>
          </p:nvSpPr>
          <p:spPr>
            <a:xfrm>
              <a:off x="7315200" y="1907730"/>
              <a:ext cx="1463040" cy="101566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  <a:sp3d extrusionH="57150">
                <a:bevelT w="38100" h="38100"/>
              </a:sp3d>
            </a:bodyPr>
            <a:lstStyle/>
            <a:p>
              <a:pPr algn="l"/>
              <a:r>
                <a:rPr lang="en-US" sz="1200" b="1" dirty="0" err="1">
                  <a:solidFill>
                    <a:srgbClr val="FF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DatasetID</a:t>
              </a:r>
              <a:endParaRPr lang="en-US" sz="1200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sz="1200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CollectionUnitID</a:t>
              </a:r>
              <a:endParaRPr lang="en-US" sz="1200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sz="1200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DatasetTypeID</a:t>
              </a:r>
              <a:endParaRPr lang="en-US" sz="1200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sz="1200" b="1" dirty="0" err="1">
                  <a:solidFill>
                    <a:schemeClr val="tx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DatasetName</a:t>
              </a:r>
              <a:endParaRPr lang="en-US" sz="1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sz="1200" b="1" dirty="0">
                  <a:solidFill>
                    <a:schemeClr val="tx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Notes</a:t>
              </a:r>
            </a:p>
          </p:txBody>
        </p:sp>
        <p:sp>
          <p:nvSpPr>
            <p:cNvPr id="17" name="Text Box 2"/>
            <p:cNvSpPr txBox="1">
              <a:spLocks noChangeArrowheads="1"/>
            </p:cNvSpPr>
            <p:nvPr/>
          </p:nvSpPr>
          <p:spPr bwMode="auto">
            <a:xfrm>
              <a:off x="7563558" y="1605002"/>
              <a:ext cx="918329" cy="338554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  <a:scene3d>
                <a:camera prst="orthographicFront"/>
                <a:lightRig rig="balanced" dir="t">
                  <a:rot lat="0" lon="0" rev="2100000"/>
                </a:lightRig>
              </a:scene3d>
              <a:sp3d extrusionH="57150" prstMaterial="metal">
                <a:bevelT w="38100" h="25400"/>
                <a:contourClr>
                  <a:schemeClr val="bg2"/>
                </a:contourClr>
              </a:sp3d>
            </a:bodyPr>
            <a:lstStyle/>
            <a:p>
              <a:r>
                <a:rPr lang="en-US" sz="1600" b="1" dirty="0">
                  <a:ln w="50800"/>
                  <a:solidFill>
                    <a:schemeClr val="bg1">
                      <a:shade val="50000"/>
                    </a:schemeClr>
                  </a:solidFill>
                  <a:latin typeface="Calibri" pitchFamily="34" charset="0"/>
                </a:rPr>
                <a:t>Datasets</a:t>
              </a:r>
            </a:p>
          </p:txBody>
        </p:sp>
      </p:grpSp>
      <p:sp>
        <p:nvSpPr>
          <p:cNvPr id="44" name="Rectangle 43"/>
          <p:cNvSpPr/>
          <p:nvPr/>
        </p:nvSpPr>
        <p:spPr>
          <a:xfrm>
            <a:off x="7315200" y="1907730"/>
            <a:ext cx="146304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200" b="1" dirty="0">
                <a:solidFill>
                  <a:srgbClr val="996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SampleID</a:t>
            </a:r>
          </a:p>
          <a:p>
            <a:pPr algn="l"/>
            <a:r>
              <a:rPr lang="en-US" sz="1200" b="1" dirty="0">
                <a:solidFill>
                  <a:srgbClr val="996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VariableID</a:t>
            </a:r>
          </a:p>
          <a:p>
            <a:pPr algn="l"/>
            <a:r>
              <a:rPr lang="en-US" sz="12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Value</a:t>
            </a:r>
          </a:p>
        </p:txBody>
      </p:sp>
      <p:sp>
        <p:nvSpPr>
          <p:cNvPr id="49" name="Text Box 2"/>
          <p:cNvSpPr txBox="1">
            <a:spLocks noChangeArrowheads="1"/>
          </p:cNvSpPr>
          <p:nvPr/>
        </p:nvSpPr>
        <p:spPr bwMode="auto">
          <a:xfrm>
            <a:off x="7739655" y="1605002"/>
            <a:ext cx="583108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1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Data</a:t>
            </a:r>
          </a:p>
        </p:txBody>
      </p:sp>
      <p:pic>
        <p:nvPicPr>
          <p:cNvPr id="23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1691660" y="207963"/>
            <a:ext cx="5760680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Neotoma Database Structure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Elbow Connector 14"/>
          <p:cNvCxnSpPr>
            <a:stCxn id="12" idx="3"/>
          </p:cNvCxnSpPr>
          <p:nvPr/>
        </p:nvCxnSpPr>
        <p:spPr bwMode="auto">
          <a:xfrm flipV="1">
            <a:off x="5633715" y="2099733"/>
            <a:ext cx="530018" cy="282172"/>
          </a:xfrm>
          <a:prstGeom prst="bentConnector3">
            <a:avLst>
              <a:gd name="adj1" fmla="val 42013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" name="Text Box 2"/>
          <p:cNvSpPr txBox="1">
            <a:spLocks noChangeArrowheads="1"/>
          </p:cNvSpPr>
          <p:nvPr/>
        </p:nvSpPr>
        <p:spPr bwMode="auto">
          <a:xfrm>
            <a:off x="1119346" y="1451188"/>
            <a:ext cx="1252266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Samples</a:t>
            </a:r>
          </a:p>
        </p:txBody>
      </p:sp>
      <p:cxnSp>
        <p:nvCxnSpPr>
          <p:cNvPr id="117" name="Elbow Connector 116"/>
          <p:cNvCxnSpPr/>
          <p:nvPr/>
        </p:nvCxnSpPr>
        <p:spPr bwMode="auto">
          <a:xfrm flipV="1">
            <a:off x="2556929" y="2099733"/>
            <a:ext cx="838200" cy="0"/>
          </a:xfrm>
          <a:prstGeom prst="bentConnector3">
            <a:avLst>
              <a:gd name="adj1" fmla="val 67172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8" name="Rectangle 117"/>
          <p:cNvSpPr/>
          <p:nvPr/>
        </p:nvSpPr>
        <p:spPr>
          <a:xfrm>
            <a:off x="6090915" y="1920240"/>
            <a:ext cx="2451948" cy="147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VariableID</a:t>
            </a: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TaxonID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VariableElementID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VariableUnitsID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VariableContextID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54" name="Text Box 2"/>
          <p:cNvSpPr txBox="1">
            <a:spLocks noChangeArrowheads="1"/>
          </p:cNvSpPr>
          <p:nvPr/>
        </p:nvSpPr>
        <p:spPr bwMode="auto">
          <a:xfrm>
            <a:off x="6628754" y="1451188"/>
            <a:ext cx="135870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04515" y="1920240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SampleID</a:t>
            </a: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AnalysisUnitID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DatasetID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SampleName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AnalysisDate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LabNumber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PreparationMethod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347715" y="1920240"/>
            <a:ext cx="2286000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996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SampleID</a:t>
            </a:r>
          </a:p>
          <a:p>
            <a:pPr algn="l"/>
            <a:r>
              <a:rPr lang="en-US" b="1" dirty="0">
                <a:solidFill>
                  <a:srgbClr val="9966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VariableID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Value</a:t>
            </a: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4130178" y="1451188"/>
            <a:ext cx="784702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Data</a:t>
            </a:r>
          </a:p>
        </p:txBody>
      </p:sp>
      <p:pic>
        <p:nvPicPr>
          <p:cNvPr id="11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3600319" y="207963"/>
            <a:ext cx="194335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animBg="1"/>
      <p:bldP spid="15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/>
        </p:nvSpPr>
        <p:spPr bwMode="auto">
          <a:xfrm>
            <a:off x="6808577" y="2075934"/>
            <a:ext cx="580766" cy="1099751"/>
          </a:xfrm>
          <a:custGeom>
            <a:avLst/>
            <a:gdLst>
              <a:gd name="connsiteX0" fmla="*/ 0 w 580766"/>
              <a:gd name="connsiteY0" fmla="*/ 0 h 568410"/>
              <a:gd name="connsiteX1" fmla="*/ 580766 w 580766"/>
              <a:gd name="connsiteY1" fmla="*/ 0 h 568410"/>
              <a:gd name="connsiteX2" fmla="*/ 580766 w 580766"/>
              <a:gd name="connsiteY2" fmla="*/ 568410 h 568410"/>
              <a:gd name="connsiteX3" fmla="*/ 0 w 580766"/>
              <a:gd name="connsiteY3" fmla="*/ 568410 h 568410"/>
              <a:gd name="connsiteX4" fmla="*/ 0 w 580766"/>
              <a:gd name="connsiteY4" fmla="*/ 0 h 568410"/>
              <a:gd name="connsiteX0" fmla="*/ 0 w 580766"/>
              <a:gd name="connsiteY0" fmla="*/ 0 h 568410"/>
              <a:gd name="connsiteX1" fmla="*/ 580766 w 580766"/>
              <a:gd name="connsiteY1" fmla="*/ 0 h 568410"/>
              <a:gd name="connsiteX2" fmla="*/ 580766 w 580766"/>
              <a:gd name="connsiteY2" fmla="*/ 568410 h 568410"/>
              <a:gd name="connsiteX3" fmla="*/ 0 w 580766"/>
              <a:gd name="connsiteY3" fmla="*/ 568410 h 568410"/>
              <a:gd name="connsiteX4" fmla="*/ 2 w 580766"/>
              <a:gd name="connsiteY4" fmla="*/ 247135 h 568410"/>
              <a:gd name="connsiteX5" fmla="*/ 0 w 580766"/>
              <a:gd name="connsiteY5" fmla="*/ 0 h 568410"/>
              <a:gd name="connsiteX0" fmla="*/ 2 w 580766"/>
              <a:gd name="connsiteY0" fmla="*/ 247135 h 568410"/>
              <a:gd name="connsiteX1" fmla="*/ 0 w 580766"/>
              <a:gd name="connsiteY1" fmla="*/ 0 h 568410"/>
              <a:gd name="connsiteX2" fmla="*/ 580766 w 580766"/>
              <a:gd name="connsiteY2" fmla="*/ 0 h 568410"/>
              <a:gd name="connsiteX3" fmla="*/ 580766 w 580766"/>
              <a:gd name="connsiteY3" fmla="*/ 568410 h 568410"/>
              <a:gd name="connsiteX4" fmla="*/ 0 w 580766"/>
              <a:gd name="connsiteY4" fmla="*/ 568410 h 568410"/>
              <a:gd name="connsiteX5" fmla="*/ 91442 w 580766"/>
              <a:gd name="connsiteY5" fmla="*/ 338575 h 568410"/>
              <a:gd name="connsiteX0" fmla="*/ 2 w 580766"/>
              <a:gd name="connsiteY0" fmla="*/ 247135 h 568410"/>
              <a:gd name="connsiteX1" fmla="*/ 0 w 580766"/>
              <a:gd name="connsiteY1" fmla="*/ 0 h 568410"/>
              <a:gd name="connsiteX2" fmla="*/ 580766 w 580766"/>
              <a:gd name="connsiteY2" fmla="*/ 0 h 568410"/>
              <a:gd name="connsiteX3" fmla="*/ 580766 w 580766"/>
              <a:gd name="connsiteY3" fmla="*/ 568410 h 568410"/>
              <a:gd name="connsiteX4" fmla="*/ 0 w 580766"/>
              <a:gd name="connsiteY4" fmla="*/ 568410 h 568410"/>
              <a:gd name="connsiteX0" fmla="*/ 0 w 580766"/>
              <a:gd name="connsiteY0" fmla="*/ 0 h 568410"/>
              <a:gd name="connsiteX1" fmla="*/ 580766 w 580766"/>
              <a:gd name="connsiteY1" fmla="*/ 0 h 568410"/>
              <a:gd name="connsiteX2" fmla="*/ 580766 w 580766"/>
              <a:gd name="connsiteY2" fmla="*/ 568410 h 568410"/>
              <a:gd name="connsiteX3" fmla="*/ 0 w 580766"/>
              <a:gd name="connsiteY3" fmla="*/ 568410 h 568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766" h="568410">
                <a:moveTo>
                  <a:pt x="0" y="0"/>
                </a:moveTo>
                <a:lnTo>
                  <a:pt x="580766" y="0"/>
                </a:lnTo>
                <a:lnTo>
                  <a:pt x="580766" y="568410"/>
                </a:lnTo>
                <a:lnTo>
                  <a:pt x="0" y="568410"/>
                </a:lnTo>
              </a:path>
            </a:pathLst>
          </a:cu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965960" y="1442721"/>
            <a:ext cx="5212080" cy="3054375"/>
            <a:chOff x="548640" y="1451188"/>
            <a:chExt cx="5212080" cy="3054375"/>
          </a:xfrm>
        </p:grpSpPr>
        <p:cxnSp>
          <p:nvCxnSpPr>
            <p:cNvPr id="15" name="Elbow Connector 14"/>
            <p:cNvCxnSpPr/>
            <p:nvPr/>
          </p:nvCxnSpPr>
          <p:spPr bwMode="auto">
            <a:xfrm flipV="1">
              <a:off x="2975182" y="2108199"/>
              <a:ext cx="530018" cy="282172"/>
            </a:xfrm>
            <a:prstGeom prst="bentConnector3">
              <a:avLst>
                <a:gd name="adj1" fmla="val 48403"/>
              </a:avLst>
            </a:prstGeom>
            <a:noFill/>
            <a:ln w="22225" cap="flat" cmpd="sng" algn="ctr">
              <a:solidFill>
                <a:schemeClr val="bg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18" name="Rectangle 117"/>
            <p:cNvSpPr/>
            <p:nvPr/>
          </p:nvSpPr>
          <p:spPr>
            <a:xfrm>
              <a:off x="548640" y="1920240"/>
              <a:ext cx="2451948" cy="147732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  <a:sp3d extrusionH="57150">
                <a:bevelT w="38100" h="38100"/>
              </a:sp3d>
            </a:bodyPr>
            <a:lstStyle/>
            <a:p>
              <a:pPr algn="l"/>
              <a:r>
                <a:rPr lang="en-US" b="1" dirty="0">
                  <a:solidFill>
                    <a:srgbClr val="FF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VariableID</a:t>
              </a:r>
            </a:p>
            <a:p>
              <a:pPr algn="l"/>
              <a:r>
                <a:rPr lang="en-US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TaxonID</a:t>
              </a:r>
              <a:endParaRPr 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VariableElementID</a:t>
              </a:r>
              <a:endParaRPr 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VariableUnitsID</a:t>
              </a:r>
              <a:endParaRPr 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VariableContextID</a:t>
              </a:r>
              <a:endParaRPr 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</p:txBody>
        </p:sp>
        <p:sp>
          <p:nvSpPr>
            <p:cNvPr id="154" name="Text Box 2"/>
            <p:cNvSpPr txBox="1">
              <a:spLocks noChangeArrowheads="1"/>
            </p:cNvSpPr>
            <p:nvPr/>
          </p:nvSpPr>
          <p:spPr bwMode="auto">
            <a:xfrm>
              <a:off x="1086479" y="1451188"/>
              <a:ext cx="1358705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  <a:scene3d>
                <a:camera prst="orthographicFront"/>
                <a:lightRig rig="balanced" dir="t">
                  <a:rot lat="0" lon="0" rev="2100000"/>
                </a:lightRig>
              </a:scene3d>
              <a:sp3d extrusionH="57150" prstMaterial="metal">
                <a:bevelT w="38100" h="25400"/>
                <a:contourClr>
                  <a:schemeClr val="bg2"/>
                </a:contourClr>
              </a:sp3d>
            </a:bodyPr>
            <a:lstStyle/>
            <a:p>
              <a:r>
                <a:rPr lang="en-US" sz="2400" b="1" dirty="0">
                  <a:ln w="50800"/>
                  <a:solidFill>
                    <a:schemeClr val="bg1">
                      <a:shade val="50000"/>
                    </a:schemeClr>
                  </a:solidFill>
                  <a:latin typeface="Calibri" pitchFamily="34" charset="0"/>
                </a:rPr>
                <a:t>Variables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474720" y="1920240"/>
              <a:ext cx="2286000" cy="258532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  <a:sp3d extrusionH="57150">
                <a:bevelT w="38100" h="38100"/>
              </a:sp3d>
            </a:bodyPr>
            <a:lstStyle/>
            <a:p>
              <a:pPr algn="l"/>
              <a:r>
                <a:rPr lang="en-US" b="1" dirty="0" err="1">
                  <a:solidFill>
                    <a:srgbClr val="FF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TaxonID</a:t>
              </a:r>
              <a:endPara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solidFill>
                    <a:schemeClr val="tx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TaxonCode</a:t>
              </a:r>
              <a:endPara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solidFill>
                    <a:schemeClr val="tx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TaxonName</a:t>
              </a:r>
              <a:endPara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>
                  <a:solidFill>
                    <a:schemeClr val="tx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Author</a:t>
              </a:r>
            </a:p>
            <a:p>
              <a:pPr algn="l"/>
              <a:r>
                <a:rPr lang="en-US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HigherTaxonID</a:t>
              </a:r>
              <a:endParaRPr 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>
                  <a:solidFill>
                    <a:schemeClr val="tx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Extinct</a:t>
              </a:r>
            </a:p>
            <a:p>
              <a:pPr algn="l"/>
              <a:r>
                <a:rPr lang="en-US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TaxaGroupID</a:t>
              </a:r>
              <a:endParaRPr 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PublicationID</a:t>
              </a:r>
              <a:endParaRPr 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>
                  <a:solidFill>
                    <a:schemeClr val="tx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Notes</a:t>
              </a:r>
            </a:p>
          </p:txBody>
        </p:sp>
        <p:sp>
          <p:nvSpPr>
            <p:cNvPr id="13" name="Text Box 2"/>
            <p:cNvSpPr txBox="1">
              <a:spLocks noChangeArrowheads="1"/>
            </p:cNvSpPr>
            <p:nvPr/>
          </p:nvSpPr>
          <p:spPr bwMode="auto">
            <a:xfrm>
              <a:off x="4231318" y="1451188"/>
              <a:ext cx="751616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  <a:scene3d>
                <a:camera prst="orthographicFront"/>
                <a:lightRig rig="balanced" dir="t">
                  <a:rot lat="0" lon="0" rev="2100000"/>
                </a:lightRig>
              </a:scene3d>
              <a:sp3d extrusionH="57150" prstMaterial="metal">
                <a:bevelT w="38100" h="25400"/>
                <a:contourClr>
                  <a:schemeClr val="bg2"/>
                </a:contourClr>
              </a:sp3d>
            </a:bodyPr>
            <a:lstStyle/>
            <a:p>
              <a:r>
                <a:rPr lang="en-US" sz="2400" b="1" dirty="0">
                  <a:ln w="50800"/>
                  <a:solidFill>
                    <a:schemeClr val="bg1">
                      <a:shade val="50000"/>
                    </a:schemeClr>
                  </a:solidFill>
                  <a:latin typeface="Calibri" pitchFamily="34" charset="0"/>
                </a:rPr>
                <a:t>Taxa</a:t>
              </a:r>
            </a:p>
          </p:txBody>
        </p:sp>
      </p:grpSp>
      <p:pic>
        <p:nvPicPr>
          <p:cNvPr id="8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3600319" y="207963"/>
            <a:ext cx="194335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Elbow Connector 14"/>
          <p:cNvCxnSpPr/>
          <p:nvPr/>
        </p:nvCxnSpPr>
        <p:spPr bwMode="auto">
          <a:xfrm flipV="1">
            <a:off x="2946400" y="2108199"/>
            <a:ext cx="558800" cy="550334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8" name="Rectangle 117"/>
          <p:cNvSpPr/>
          <p:nvPr/>
        </p:nvSpPr>
        <p:spPr>
          <a:xfrm>
            <a:off x="548640" y="1920240"/>
            <a:ext cx="2451948" cy="147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VariableID</a:t>
            </a: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TaxonID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VariableElementID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VariableUnitsID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VariableContextID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54" name="Text Box 2"/>
          <p:cNvSpPr txBox="1">
            <a:spLocks noChangeArrowheads="1"/>
          </p:cNvSpPr>
          <p:nvPr/>
        </p:nvSpPr>
        <p:spPr bwMode="auto">
          <a:xfrm>
            <a:off x="1086479" y="1451188"/>
            <a:ext cx="135870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3474720" y="1920240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VariableElementID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VariableElement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3399450" y="1451188"/>
            <a:ext cx="241540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VariableElements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90901" y="4082534"/>
            <a:ext cx="184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309360" y="1920240"/>
            <a:ext cx="2286000" cy="424731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achene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acorn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acorn cup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ament</a:t>
            </a:r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bract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anther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bark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bract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bud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bud scale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bulbil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calyx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capsule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pollen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spore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stomate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pic>
        <p:nvPicPr>
          <p:cNvPr id="10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3600325" y="207963"/>
            <a:ext cx="194335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Elbow Connector 14"/>
          <p:cNvCxnSpPr/>
          <p:nvPr/>
        </p:nvCxnSpPr>
        <p:spPr bwMode="auto">
          <a:xfrm flipV="1">
            <a:off x="2556933" y="2108201"/>
            <a:ext cx="948267" cy="821266"/>
          </a:xfrm>
          <a:prstGeom prst="bentConnector3">
            <a:avLst>
              <a:gd name="adj1" fmla="val 70536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8" name="Rectangle 117"/>
          <p:cNvSpPr/>
          <p:nvPr/>
        </p:nvSpPr>
        <p:spPr>
          <a:xfrm>
            <a:off x="548640" y="1920240"/>
            <a:ext cx="2451948" cy="147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VariableID</a:t>
            </a: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TaxonID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VariableElementID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VariableUnitsID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VariableContextID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54" name="Text Box 2"/>
          <p:cNvSpPr txBox="1">
            <a:spLocks noChangeArrowheads="1"/>
          </p:cNvSpPr>
          <p:nvPr/>
        </p:nvSpPr>
        <p:spPr bwMode="auto">
          <a:xfrm>
            <a:off x="1086479" y="1451188"/>
            <a:ext cx="135870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3474720" y="1920240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VariableUnitsID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VariableUnit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3653686" y="1451188"/>
            <a:ext cx="1906932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90901" y="4082534"/>
            <a:ext cx="184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248394" y="1920240"/>
            <a:ext cx="228600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MNI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NISP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number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number/ml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particles/ml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percent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percent after LOI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percent dry mass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present/absent</a:t>
            </a:r>
          </a:p>
        </p:txBody>
      </p:sp>
      <p:pic>
        <p:nvPicPr>
          <p:cNvPr id="10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3600325" y="207963"/>
            <a:ext cx="194335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Elbow Connector 9"/>
          <p:cNvCxnSpPr/>
          <p:nvPr/>
        </p:nvCxnSpPr>
        <p:spPr bwMode="auto">
          <a:xfrm flipV="1">
            <a:off x="2582333" y="2116667"/>
            <a:ext cx="1380067" cy="1100666"/>
          </a:xfrm>
          <a:prstGeom prst="bentConnector3">
            <a:avLst>
              <a:gd name="adj1" fmla="val 46933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8" name="Rectangle 117"/>
          <p:cNvSpPr/>
          <p:nvPr/>
        </p:nvSpPr>
        <p:spPr>
          <a:xfrm>
            <a:off x="548640" y="1920240"/>
            <a:ext cx="2451948" cy="147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VariableID</a:t>
            </a: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TaxonID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VariableElementID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VariableUnitsID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VariableContextID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54" name="Text Box 2"/>
          <p:cNvSpPr txBox="1">
            <a:spLocks noChangeArrowheads="1"/>
          </p:cNvSpPr>
          <p:nvPr/>
        </p:nvSpPr>
        <p:spPr bwMode="auto">
          <a:xfrm>
            <a:off x="1086479" y="1451188"/>
            <a:ext cx="135870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3491654" y="1920240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VariableContextID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VariableContext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3430996" y="1451188"/>
            <a:ext cx="235231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VariableContexts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90901" y="4082534"/>
            <a:ext cx="184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268718" y="1920240"/>
            <a:ext cx="2286000" cy="17543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anachronic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articulated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derived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intrusive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redeposited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clump</a:t>
            </a:r>
          </a:p>
        </p:txBody>
      </p:sp>
      <p:pic>
        <p:nvPicPr>
          <p:cNvPr id="13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3600325" y="207963"/>
            <a:ext cx="194335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Variables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LogoPollenHRC.png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102651" y="207963"/>
            <a:ext cx="588879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Chronologies and Age Models</a:t>
            </a: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444034" y="1345433"/>
            <a:ext cx="8216900" cy="172354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l"/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</a:rPr>
              <a:t>An Age Model has two components: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Set of age-depth values (or analysis unit ages)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 algorithm for interpolating ages to analysis units between the ones with independent ages.</a:t>
            </a:r>
          </a:p>
        </p:txBody>
      </p:sp>
    </p:spTree>
    <p:extLst>
      <p:ext uri="{BB962C8B-B14F-4D97-AF65-F5344CB8AC3E}">
        <p14:creationId xmlns:p14="http://schemas.microsoft.com/office/powerpoint/2010/main" val="199936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LogoPollenHRC.png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102651" y="207963"/>
            <a:ext cx="588879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Chronologies and Age Models</a:t>
            </a: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444034" y="1345433"/>
            <a:ext cx="8216900" cy="172354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l"/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</a:rPr>
              <a:t>An Age Model has two components: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Set of age-depth values (or analysis unit ages)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 algorithm for interpolating ages to analysis units between the ones with independent ages.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004" y="3055677"/>
            <a:ext cx="4694963" cy="3657600"/>
          </a:xfrm>
          <a:prstGeom prst="rect">
            <a:avLst/>
          </a:prstGeom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8509" y="4227249"/>
            <a:ext cx="1688283" cy="83099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l"/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5</a:t>
            </a:r>
            <a:r>
              <a:rPr lang="en-US" sz="2400" b="1" baseline="30000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th</a:t>
            </a: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 degree</a:t>
            </a:r>
          </a:p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polynomial</a:t>
            </a:r>
          </a:p>
        </p:txBody>
      </p:sp>
    </p:spTree>
    <p:extLst>
      <p:ext uri="{BB962C8B-B14F-4D97-AF65-F5344CB8AC3E}">
        <p14:creationId xmlns:p14="http://schemas.microsoft.com/office/powerpoint/2010/main" val="9509595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LogoPollenHRC.png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102651" y="207963"/>
            <a:ext cx="588879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Chronologies and Age Models</a:t>
            </a: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444034" y="1345433"/>
            <a:ext cx="8216900" cy="172354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l"/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</a:rPr>
              <a:t>An Age Model has two components: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Set of age-depth values (or analysis unit ages)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 algorithm for interpolating ages to analysis units between the ones with independent ages.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113438" y="4227249"/>
            <a:ext cx="1978427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Cubic B-spline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984" y="3054096"/>
            <a:ext cx="4691074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7748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LogoPollenHRC.png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102651" y="207963"/>
            <a:ext cx="588879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Chronologies and Age Models</a:t>
            </a: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444034" y="1345433"/>
            <a:ext cx="8216900" cy="172354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l"/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</a:rPr>
              <a:t>An Age Model has two components: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Set of age-depth values (or analysis unit ages)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An algorithm for interpolating ages to analysis units between the ones with independent ages.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1330322" y="4246565"/>
            <a:ext cx="967060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Bacon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216" y="3068982"/>
            <a:ext cx="366414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15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982937" y="1427196"/>
            <a:ext cx="5178126" cy="4450852"/>
            <a:chOff x="731520" y="1427196"/>
            <a:chExt cx="5178126" cy="4450852"/>
          </a:xfrm>
        </p:grpSpPr>
        <p:cxnSp>
          <p:nvCxnSpPr>
            <p:cNvPr id="21" name="Elbow Connector 20"/>
            <p:cNvCxnSpPr/>
            <p:nvPr/>
          </p:nvCxnSpPr>
          <p:spPr bwMode="auto">
            <a:xfrm>
              <a:off x="2827858" y="2057400"/>
              <a:ext cx="1005840" cy="330200"/>
            </a:xfrm>
            <a:prstGeom prst="bentConnector3">
              <a:avLst>
                <a:gd name="adj1" fmla="val 50000"/>
              </a:avLst>
            </a:prstGeom>
            <a:noFill/>
            <a:ln w="22225" cap="flat" cmpd="sng" algn="ctr">
              <a:solidFill>
                <a:schemeClr val="bg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" name="Rectangle 5"/>
            <p:cNvSpPr/>
            <p:nvPr/>
          </p:nvSpPr>
          <p:spPr>
            <a:xfrm>
              <a:off x="731520" y="1907730"/>
              <a:ext cx="2286000" cy="286232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  <a:sp3d extrusionH="57150">
                <a:bevelT w="38100" h="38100"/>
              </a:sp3d>
            </a:bodyPr>
            <a:lstStyle/>
            <a:p>
              <a:pPr algn="l"/>
              <a:r>
                <a:rPr lang="en-US" b="1" dirty="0" err="1">
                  <a:solidFill>
                    <a:srgbClr val="FF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SiteID</a:t>
              </a:r>
              <a:endPara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SiteName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LongitudeEast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LatitudeNorth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LongitudeWest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LatitudeSouth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Altitude</a:t>
              </a:r>
            </a:p>
            <a:p>
              <a:pPr algn="l"/>
              <a:r>
                <a:rPr lang="en-US" b="1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Area</a:t>
              </a: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SiteDescription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Notes</a:t>
              </a:r>
            </a:p>
          </p:txBody>
        </p:sp>
        <p:sp>
          <p:nvSpPr>
            <p:cNvPr id="7" name="Text Box 2"/>
            <p:cNvSpPr txBox="1">
              <a:spLocks noChangeArrowheads="1"/>
            </p:cNvSpPr>
            <p:nvPr/>
          </p:nvSpPr>
          <p:spPr bwMode="auto">
            <a:xfrm>
              <a:off x="1397010" y="1427202"/>
              <a:ext cx="788421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  <a:scene3d>
                <a:camera prst="orthographicFront"/>
                <a:lightRig rig="balanced" dir="t">
                  <a:rot lat="0" lon="0" rev="2100000"/>
                </a:lightRig>
              </a:scene3d>
              <a:sp3d extrusionH="57150" prstMaterial="metal">
                <a:bevelT w="38100" h="25400"/>
                <a:contourClr>
                  <a:schemeClr val="bg2"/>
                </a:contourClr>
              </a:sp3d>
            </a:bodyPr>
            <a:lstStyle/>
            <a:p>
              <a:r>
                <a:rPr lang="en-US" sz="2400" b="1" dirty="0">
                  <a:ln w="50800"/>
                  <a:solidFill>
                    <a:schemeClr val="bg1">
                      <a:shade val="50000"/>
                    </a:schemeClr>
                  </a:solidFill>
                  <a:latin typeface="Calibri" pitchFamily="34" charset="0"/>
                </a:rPr>
                <a:t>Sites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623646" y="1907730"/>
              <a:ext cx="2286000" cy="397031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  <a:sp3d extrusionH="57150">
                <a:bevelT w="38100" h="38100"/>
              </a:sp3d>
            </a:bodyPr>
            <a:lstStyle/>
            <a:p>
              <a:pPr algn="l"/>
              <a:r>
                <a:rPr lang="en-US" b="1" dirty="0" err="1">
                  <a:solidFill>
                    <a:srgbClr val="FF000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CollectionUnitID</a:t>
              </a:r>
              <a:endParaRPr lang="en-US" b="1" dirty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solidFill>
                    <a:srgbClr val="0070C0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SiteID</a:t>
              </a:r>
              <a:endParaRPr 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CollTypeID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DepEnvtID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Handle</a:t>
              </a: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CollUnitName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CollDate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CollDevice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GPSLatitude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GPSLongitude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GPSError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WaterDepth</a:t>
              </a:r>
              <a:endPara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endParaRPr>
            </a:p>
            <a:p>
              <a:pPr algn="l"/>
              <a:r>
                <a:rPr lang="en-US" b="1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Location</a:t>
              </a:r>
            </a:p>
            <a:p>
              <a:pPr algn="l"/>
              <a:r>
                <a:rPr lang="en-US" b="1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 pitchFamily="34" charset="0"/>
                </a:rPr>
                <a:t>Notes</a:t>
              </a:r>
            </a:p>
          </p:txBody>
        </p:sp>
        <p:sp>
          <p:nvSpPr>
            <p:cNvPr id="18" name="Text Box 2"/>
            <p:cNvSpPr txBox="1">
              <a:spLocks noChangeArrowheads="1"/>
            </p:cNvSpPr>
            <p:nvPr/>
          </p:nvSpPr>
          <p:spPr bwMode="auto">
            <a:xfrm>
              <a:off x="3691561" y="1427196"/>
              <a:ext cx="2132315" cy="461665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  <a:scene3d>
                <a:camera prst="orthographicFront"/>
                <a:lightRig rig="balanced" dir="t">
                  <a:rot lat="0" lon="0" rev="2100000"/>
                </a:lightRig>
              </a:scene3d>
              <a:sp3d extrusionH="57150" prstMaterial="metal">
                <a:bevelT w="38100" h="25400"/>
                <a:contourClr>
                  <a:schemeClr val="bg2"/>
                </a:contourClr>
              </a:sp3d>
            </a:bodyPr>
            <a:lstStyle/>
            <a:p>
              <a:r>
                <a:rPr lang="en-US" sz="2400" b="1" dirty="0" err="1">
                  <a:ln w="50800"/>
                  <a:solidFill>
                    <a:schemeClr val="bg1">
                      <a:shade val="50000"/>
                    </a:schemeClr>
                  </a:solidFill>
                  <a:latin typeface="Calibri" pitchFamily="34" charset="0"/>
                </a:rPr>
                <a:t>CollectionUnits</a:t>
              </a:r>
              <a:endPara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endParaRPr>
            </a:p>
          </p:txBody>
        </p:sp>
      </p:grpSp>
      <p:pic>
        <p:nvPicPr>
          <p:cNvPr id="8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LogoPollenHRC.png"/>
          <p:cNvPicPr>
            <a:picLocks noChangeAspect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102651" y="207963"/>
            <a:ext cx="5888793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Chronologies and Age Models</a:t>
            </a: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444034" y="1345433"/>
            <a:ext cx="8216900" cy="30623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l"/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anose="020F0502020204030204" pitchFamily="34" charset="0"/>
              </a:rPr>
              <a:t>An Age Model has two components: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anose="020F0502020204030204" pitchFamily="34" charset="0"/>
              </a:rPr>
              <a:t>Set of age-depth values (or analysis unit ages)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anose="020F0502020204030204" pitchFamily="34" charset="0"/>
              </a:rPr>
              <a:t>An algorithm for interpolating ages to analysis units between the ones with independent ages.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anose="020F0502020204030204" pitchFamily="34" charset="0"/>
            </a:endParaRPr>
          </a:p>
          <a:p>
            <a:pPr algn="l">
              <a:spcBef>
                <a:spcPts val="600"/>
              </a:spcBef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anose="020F0502020204030204" pitchFamily="34" charset="0"/>
              </a:rPr>
              <a:t>A Chronology is a set of ages assigned to analysis units.</a:t>
            </a:r>
          </a:p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anose="020F0502020204030204" pitchFamily="34" charset="0"/>
              </a:rPr>
              <a:t>A chronology is based on an age model.</a:t>
            </a:r>
          </a:p>
        </p:txBody>
      </p:sp>
    </p:spTree>
    <p:extLst>
      <p:ext uri="{BB962C8B-B14F-4D97-AF65-F5344CB8AC3E}">
        <p14:creationId xmlns:p14="http://schemas.microsoft.com/office/powerpoint/2010/main" val="1799912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Elbow Connector 24"/>
          <p:cNvCxnSpPr/>
          <p:nvPr/>
        </p:nvCxnSpPr>
        <p:spPr bwMode="auto">
          <a:xfrm>
            <a:off x="2396045" y="2091267"/>
            <a:ext cx="660400" cy="270933"/>
          </a:xfrm>
          <a:prstGeom prst="bentConnector3">
            <a:avLst>
              <a:gd name="adj1" fmla="val 53846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3018947" y="207963"/>
            <a:ext cx="3106107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Geochronology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67532" y="1907730"/>
            <a:ext cx="2286000" cy="34163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GeochronD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SampleID</a:t>
            </a: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GeochronTypeID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</a:t>
            </a: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ErrorOlder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ErrorYounger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Infinite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Delta13C</a:t>
            </a: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LabNumber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MaterialDated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359862" y="1427193"/>
            <a:ext cx="21269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Geochronology</a:t>
            </a:r>
          </a:p>
        </p:txBody>
      </p:sp>
      <p:sp>
        <p:nvSpPr>
          <p:cNvPr id="10" name="Rectangle 9"/>
          <p:cNvSpPr/>
          <p:nvPr/>
        </p:nvSpPr>
        <p:spPr>
          <a:xfrm>
            <a:off x="2941299" y="1907730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GeochronTypeID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GeochronType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99169" y="1427193"/>
            <a:ext cx="216219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GeochronTypes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564264" y="1907730"/>
            <a:ext cx="3317240" cy="4616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Amino acid </a:t>
            </a:r>
            <a:r>
              <a:rPr lang="en-US" sz="14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racemization</a:t>
            </a:r>
            <a:endParaRPr lang="en-US" sz="14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Carbon-14</a:t>
            </a:r>
          </a:p>
          <a:p>
            <a:pPr algn="l"/>
            <a:r>
              <a:rPr lang="en-US" sz="14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Cosmogenic</a:t>
            </a:r>
            <a:endParaRPr lang="en-US" sz="14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Electron spin resonance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Fission track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Potassium-argon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Optically stimulated luminescence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Lead-210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Silicon-32</a:t>
            </a:r>
          </a:p>
          <a:p>
            <a:pPr algn="l"/>
            <a:r>
              <a:rPr lang="en-US" sz="14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Thermoluminescence</a:t>
            </a:r>
            <a:endParaRPr lang="en-US" sz="14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Uranium series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Carbon-14: accelerator mass spectrometry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Carbon-14: proportional gas counting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Carbon-14: liquid scintillation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Carbon-14: conventional radiometric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Argon-argon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Protactinium-231</a:t>
            </a:r>
          </a:p>
          <a:p>
            <a:pPr algn="l"/>
            <a:r>
              <a:rPr lang="en-US" sz="14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Archaeomagnetic</a:t>
            </a:r>
            <a:endParaRPr lang="en-US" sz="14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400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Obsidian hydration</a:t>
            </a:r>
          </a:p>
          <a:p>
            <a:pPr algn="l"/>
            <a:r>
              <a:rPr lang="en-US" sz="14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Paleomagnetic</a:t>
            </a:r>
            <a:endParaRPr lang="en-US" sz="14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sz="1400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Dendrochronological</a:t>
            </a:r>
            <a:endParaRPr lang="en-US" sz="1400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pic>
        <p:nvPicPr>
          <p:cNvPr id="14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Elbow Connector 23"/>
          <p:cNvCxnSpPr/>
          <p:nvPr/>
        </p:nvCxnSpPr>
        <p:spPr bwMode="auto">
          <a:xfrm>
            <a:off x="5681235" y="2091267"/>
            <a:ext cx="660400" cy="270933"/>
          </a:xfrm>
          <a:prstGeom prst="bentConnector3">
            <a:avLst>
              <a:gd name="adj1" fmla="val 53846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Elbow Connector 24"/>
          <p:cNvCxnSpPr/>
          <p:nvPr/>
        </p:nvCxnSpPr>
        <p:spPr bwMode="auto">
          <a:xfrm>
            <a:off x="2844796" y="2091267"/>
            <a:ext cx="660400" cy="270933"/>
          </a:xfrm>
          <a:prstGeom prst="bentConnector3">
            <a:avLst>
              <a:gd name="adj1" fmla="val 53846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3225734" y="207963"/>
            <a:ext cx="2692532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Chronologies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4008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729718" y="1435660"/>
            <a:ext cx="2132314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74720" y="1907730"/>
            <a:ext cx="2286000" cy="31393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ChronologyID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ContactID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IsDefault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ChronologyName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DatePrepared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AgeModel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AgeBoundYounger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AgeBoundOlder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678012" y="1435660"/>
            <a:ext cx="1854418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Chronologies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09360" y="1907730"/>
            <a:ext cx="237744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ChronologyID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</a:t>
            </a: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AgeLimitYounger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AgeLimitOlder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6450469" y="1435660"/>
            <a:ext cx="201606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ChronControls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pic>
        <p:nvPicPr>
          <p:cNvPr id="12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9" grpId="0" animBg="1"/>
      <p:bldP spid="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3373114" y="3078194"/>
            <a:ext cx="3161909" cy="147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Geochronologic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Relative time scale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Stratigraphic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Other absolute dating methods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Other dating methods</a:t>
            </a:r>
          </a:p>
        </p:txBody>
      </p:sp>
      <p:sp>
        <p:nvSpPr>
          <p:cNvPr id="28" name="Freeform 27"/>
          <p:cNvSpPr/>
          <p:nvPr/>
        </p:nvSpPr>
        <p:spPr bwMode="auto">
          <a:xfrm>
            <a:off x="6088856" y="2074333"/>
            <a:ext cx="315913" cy="584200"/>
          </a:xfrm>
          <a:custGeom>
            <a:avLst/>
            <a:gdLst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  <a:gd name="connsiteX4" fmla="*/ 0 w 1016000"/>
              <a:gd name="connsiteY4" fmla="*/ 0 h 584200"/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  <a:gd name="connsiteX4" fmla="*/ 0 w 1016000"/>
              <a:gd name="connsiteY4" fmla="*/ 259292 h 584200"/>
              <a:gd name="connsiteX5" fmla="*/ 0 w 1016000"/>
              <a:gd name="connsiteY5" fmla="*/ 0 h 584200"/>
              <a:gd name="connsiteX0" fmla="*/ 0 w 1016000"/>
              <a:gd name="connsiteY0" fmla="*/ 259292 h 584200"/>
              <a:gd name="connsiteX1" fmla="*/ 0 w 1016000"/>
              <a:gd name="connsiteY1" fmla="*/ 0 h 584200"/>
              <a:gd name="connsiteX2" fmla="*/ 1016000 w 1016000"/>
              <a:gd name="connsiteY2" fmla="*/ 0 h 584200"/>
              <a:gd name="connsiteX3" fmla="*/ 1016000 w 1016000"/>
              <a:gd name="connsiteY3" fmla="*/ 584200 h 584200"/>
              <a:gd name="connsiteX4" fmla="*/ 0 w 1016000"/>
              <a:gd name="connsiteY4" fmla="*/ 584200 h 584200"/>
              <a:gd name="connsiteX5" fmla="*/ 91440 w 1016000"/>
              <a:gd name="connsiteY5" fmla="*/ 350732 h 584200"/>
              <a:gd name="connsiteX0" fmla="*/ 0 w 1016000"/>
              <a:gd name="connsiteY0" fmla="*/ 259292 h 584200"/>
              <a:gd name="connsiteX1" fmla="*/ 0 w 1016000"/>
              <a:gd name="connsiteY1" fmla="*/ 0 h 584200"/>
              <a:gd name="connsiteX2" fmla="*/ 1016000 w 1016000"/>
              <a:gd name="connsiteY2" fmla="*/ 0 h 584200"/>
              <a:gd name="connsiteX3" fmla="*/ 1016000 w 1016000"/>
              <a:gd name="connsiteY3" fmla="*/ 584200 h 584200"/>
              <a:gd name="connsiteX4" fmla="*/ 0 w 1016000"/>
              <a:gd name="connsiteY4" fmla="*/ 584200 h 584200"/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000" h="584200">
                <a:moveTo>
                  <a:pt x="0" y="0"/>
                </a:moveTo>
                <a:lnTo>
                  <a:pt x="1016000" y="0"/>
                </a:lnTo>
                <a:lnTo>
                  <a:pt x="1016000" y="584200"/>
                </a:lnTo>
                <a:lnTo>
                  <a:pt x="0" y="584200"/>
                </a:lnTo>
              </a:path>
            </a:pathLst>
          </a:cu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6" name="Elbow Connector 15"/>
          <p:cNvCxnSpPr/>
          <p:nvPr/>
        </p:nvCxnSpPr>
        <p:spPr bwMode="auto">
          <a:xfrm flipV="1">
            <a:off x="2809873" y="2085975"/>
            <a:ext cx="652462" cy="557213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2529390" y="207963"/>
            <a:ext cx="408522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Chronology Controls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73285" y="1907730"/>
            <a:ext cx="242316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ChronologyID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</a:t>
            </a: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AgeLimitYounger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AgeLimitOlder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676201" y="1435660"/>
            <a:ext cx="201606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ChronControls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pic>
        <p:nvPicPr>
          <p:cNvPr id="12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Rectangle 17"/>
          <p:cNvSpPr/>
          <p:nvPr/>
        </p:nvSpPr>
        <p:spPr>
          <a:xfrm>
            <a:off x="3373115" y="1907730"/>
            <a:ext cx="2834640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HigherChronControlTypeID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3453492" y="1435660"/>
            <a:ext cx="2625207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ChronControlTypes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482171" y="3447310"/>
            <a:ext cx="2705585" cy="2585323"/>
          </a:xfrm>
          <a:prstGeom prst="rect">
            <a:avLst/>
          </a:prstGeom>
          <a:solidFill>
            <a:srgbClr val="FFFF99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Radiocarbon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Lead-210</a:t>
            </a: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Thermoluminescence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Uranium-series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Argon-argon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Potassium-argon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Obsidian hydration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Amino acid racemization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Electron spin resonance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582607" y="3783031"/>
            <a:ext cx="4712553" cy="14773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Radiocarbon, average of two or more dates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Radiocarbon, reservoir correction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Radiocarbon, calibrated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Radiocarbon, reservoir correction, calibrated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Radiocarbon, calibrated, summed probabilities</a:t>
            </a:r>
          </a:p>
        </p:txBody>
      </p:sp>
    </p:spTree>
    <p:extLst>
      <p:ext uri="{BB962C8B-B14F-4D97-AF65-F5344CB8AC3E}">
        <p14:creationId xmlns:p14="http://schemas.microsoft.com/office/powerpoint/2010/main" val="2988691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/>
          <p:cNvSpPr/>
          <p:nvPr/>
        </p:nvSpPr>
        <p:spPr bwMode="auto">
          <a:xfrm>
            <a:off x="6088856" y="2074333"/>
            <a:ext cx="315913" cy="584200"/>
          </a:xfrm>
          <a:custGeom>
            <a:avLst/>
            <a:gdLst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  <a:gd name="connsiteX4" fmla="*/ 0 w 1016000"/>
              <a:gd name="connsiteY4" fmla="*/ 0 h 584200"/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  <a:gd name="connsiteX4" fmla="*/ 0 w 1016000"/>
              <a:gd name="connsiteY4" fmla="*/ 259292 h 584200"/>
              <a:gd name="connsiteX5" fmla="*/ 0 w 1016000"/>
              <a:gd name="connsiteY5" fmla="*/ 0 h 584200"/>
              <a:gd name="connsiteX0" fmla="*/ 0 w 1016000"/>
              <a:gd name="connsiteY0" fmla="*/ 259292 h 584200"/>
              <a:gd name="connsiteX1" fmla="*/ 0 w 1016000"/>
              <a:gd name="connsiteY1" fmla="*/ 0 h 584200"/>
              <a:gd name="connsiteX2" fmla="*/ 1016000 w 1016000"/>
              <a:gd name="connsiteY2" fmla="*/ 0 h 584200"/>
              <a:gd name="connsiteX3" fmla="*/ 1016000 w 1016000"/>
              <a:gd name="connsiteY3" fmla="*/ 584200 h 584200"/>
              <a:gd name="connsiteX4" fmla="*/ 0 w 1016000"/>
              <a:gd name="connsiteY4" fmla="*/ 584200 h 584200"/>
              <a:gd name="connsiteX5" fmla="*/ 91440 w 1016000"/>
              <a:gd name="connsiteY5" fmla="*/ 350732 h 584200"/>
              <a:gd name="connsiteX0" fmla="*/ 0 w 1016000"/>
              <a:gd name="connsiteY0" fmla="*/ 259292 h 584200"/>
              <a:gd name="connsiteX1" fmla="*/ 0 w 1016000"/>
              <a:gd name="connsiteY1" fmla="*/ 0 h 584200"/>
              <a:gd name="connsiteX2" fmla="*/ 1016000 w 1016000"/>
              <a:gd name="connsiteY2" fmla="*/ 0 h 584200"/>
              <a:gd name="connsiteX3" fmla="*/ 1016000 w 1016000"/>
              <a:gd name="connsiteY3" fmla="*/ 584200 h 584200"/>
              <a:gd name="connsiteX4" fmla="*/ 0 w 1016000"/>
              <a:gd name="connsiteY4" fmla="*/ 584200 h 584200"/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000" h="584200">
                <a:moveTo>
                  <a:pt x="0" y="0"/>
                </a:moveTo>
                <a:lnTo>
                  <a:pt x="1016000" y="0"/>
                </a:lnTo>
                <a:lnTo>
                  <a:pt x="1016000" y="584200"/>
                </a:lnTo>
                <a:lnTo>
                  <a:pt x="0" y="584200"/>
                </a:lnTo>
              </a:path>
            </a:pathLst>
          </a:cu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6" name="Elbow Connector 15"/>
          <p:cNvCxnSpPr/>
          <p:nvPr/>
        </p:nvCxnSpPr>
        <p:spPr bwMode="auto">
          <a:xfrm flipV="1">
            <a:off x="2809873" y="2085975"/>
            <a:ext cx="652462" cy="557213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2529390" y="207963"/>
            <a:ext cx="408522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Chronology Controls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73285" y="1907730"/>
            <a:ext cx="242316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ChronologyID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</a:t>
            </a: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AgeLimitYounger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AgeLimitOlder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676201" y="1435660"/>
            <a:ext cx="201606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ChronControls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pic>
        <p:nvPicPr>
          <p:cNvPr id="12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Rectangle 17"/>
          <p:cNvSpPr/>
          <p:nvPr/>
        </p:nvSpPr>
        <p:spPr>
          <a:xfrm>
            <a:off x="3373115" y="1907730"/>
            <a:ext cx="2834640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HigherChronControlTypeID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3453492" y="1435660"/>
            <a:ext cx="2625207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ChronControlTypes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373114" y="3078194"/>
            <a:ext cx="3241497" cy="147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Geochronologic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Relative time scale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Stratigraphic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Other absolute dating methods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Other dating methods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69514" y="3659574"/>
            <a:ext cx="4482500" cy="2031325"/>
          </a:xfrm>
          <a:prstGeom prst="rect">
            <a:avLst/>
          </a:prstGeom>
          <a:solidFill>
            <a:srgbClr val="FFFF99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Geologic time scale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Geomagnetic polarity time scale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Marine isotope stages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North American archaeological time scale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North American land mammal ages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Quaternary event classification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South American land mammal ages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582608" y="4550447"/>
            <a:ext cx="2279350" cy="20313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MIS 1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MIS 2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MIS 3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MIS 4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MIS 5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MIS 5a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MIS 5b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55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/>
          <p:cNvSpPr/>
          <p:nvPr/>
        </p:nvSpPr>
        <p:spPr bwMode="auto">
          <a:xfrm>
            <a:off x="6088856" y="2074333"/>
            <a:ext cx="315913" cy="584200"/>
          </a:xfrm>
          <a:custGeom>
            <a:avLst/>
            <a:gdLst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  <a:gd name="connsiteX4" fmla="*/ 0 w 1016000"/>
              <a:gd name="connsiteY4" fmla="*/ 0 h 584200"/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  <a:gd name="connsiteX4" fmla="*/ 0 w 1016000"/>
              <a:gd name="connsiteY4" fmla="*/ 259292 h 584200"/>
              <a:gd name="connsiteX5" fmla="*/ 0 w 1016000"/>
              <a:gd name="connsiteY5" fmla="*/ 0 h 584200"/>
              <a:gd name="connsiteX0" fmla="*/ 0 w 1016000"/>
              <a:gd name="connsiteY0" fmla="*/ 259292 h 584200"/>
              <a:gd name="connsiteX1" fmla="*/ 0 w 1016000"/>
              <a:gd name="connsiteY1" fmla="*/ 0 h 584200"/>
              <a:gd name="connsiteX2" fmla="*/ 1016000 w 1016000"/>
              <a:gd name="connsiteY2" fmla="*/ 0 h 584200"/>
              <a:gd name="connsiteX3" fmla="*/ 1016000 w 1016000"/>
              <a:gd name="connsiteY3" fmla="*/ 584200 h 584200"/>
              <a:gd name="connsiteX4" fmla="*/ 0 w 1016000"/>
              <a:gd name="connsiteY4" fmla="*/ 584200 h 584200"/>
              <a:gd name="connsiteX5" fmla="*/ 91440 w 1016000"/>
              <a:gd name="connsiteY5" fmla="*/ 350732 h 584200"/>
              <a:gd name="connsiteX0" fmla="*/ 0 w 1016000"/>
              <a:gd name="connsiteY0" fmla="*/ 259292 h 584200"/>
              <a:gd name="connsiteX1" fmla="*/ 0 w 1016000"/>
              <a:gd name="connsiteY1" fmla="*/ 0 h 584200"/>
              <a:gd name="connsiteX2" fmla="*/ 1016000 w 1016000"/>
              <a:gd name="connsiteY2" fmla="*/ 0 h 584200"/>
              <a:gd name="connsiteX3" fmla="*/ 1016000 w 1016000"/>
              <a:gd name="connsiteY3" fmla="*/ 584200 h 584200"/>
              <a:gd name="connsiteX4" fmla="*/ 0 w 1016000"/>
              <a:gd name="connsiteY4" fmla="*/ 584200 h 584200"/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000" h="584200">
                <a:moveTo>
                  <a:pt x="0" y="0"/>
                </a:moveTo>
                <a:lnTo>
                  <a:pt x="1016000" y="0"/>
                </a:lnTo>
                <a:lnTo>
                  <a:pt x="1016000" y="584200"/>
                </a:lnTo>
                <a:lnTo>
                  <a:pt x="0" y="584200"/>
                </a:lnTo>
              </a:path>
            </a:pathLst>
          </a:cu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6" name="Elbow Connector 15"/>
          <p:cNvCxnSpPr/>
          <p:nvPr/>
        </p:nvCxnSpPr>
        <p:spPr bwMode="auto">
          <a:xfrm flipV="1">
            <a:off x="2809873" y="2085975"/>
            <a:ext cx="652462" cy="557213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2529390" y="207963"/>
            <a:ext cx="408522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Chronology Controls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73285" y="1907730"/>
            <a:ext cx="242316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ChronologyID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</a:t>
            </a: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AgeLimitYounger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AgeLimitOlder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676201" y="1435660"/>
            <a:ext cx="201606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ChronControls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pic>
        <p:nvPicPr>
          <p:cNvPr id="12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Rectangle 17"/>
          <p:cNvSpPr/>
          <p:nvPr/>
        </p:nvSpPr>
        <p:spPr>
          <a:xfrm>
            <a:off x="3373115" y="1907730"/>
            <a:ext cx="2834640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HigherChronControlTypeID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3453492" y="1435660"/>
            <a:ext cx="2625207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ChronControlTypes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373114" y="3078194"/>
            <a:ext cx="3241497" cy="147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Geochronologic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Relative time scale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Stratigraphic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Other absolute dating methods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Other dating methods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69514" y="3977970"/>
            <a:ext cx="2619342" cy="923330"/>
          </a:xfrm>
          <a:prstGeom prst="rect">
            <a:avLst/>
          </a:prstGeom>
          <a:solidFill>
            <a:srgbClr val="FFFF99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fr-FR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Biostratigraphic</a:t>
            </a:r>
            <a:endParaRPr lang="fr-FR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fr-F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Event </a:t>
            </a:r>
            <a:r>
              <a:rPr lang="fr-FR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stratigraphic</a:t>
            </a:r>
            <a:endParaRPr lang="fr-FR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fr-FR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Sediment</a:t>
            </a:r>
            <a:r>
              <a:rPr lang="fr-F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</a:t>
            </a:r>
            <a:r>
              <a:rPr lang="fr-FR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stratigraphic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565673" y="4600963"/>
            <a:ext cx="3571725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Blytt-Sernander</a:t>
            </a: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boundary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Geologic time-scale boundary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Geomagnetic polarity reversal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Tephra</a:t>
            </a:r>
            <a:endParaRPr lang="pt-BR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667272" y="3170034"/>
            <a:ext cx="3876528" cy="203132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C1n/C1r (Brunhes/Matuyama)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C1r.1r/C1r.1n (Jaramillo top)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C1r.1n/C1r.2r (Jaramillo bottom)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C1r.2r/C1r.2n (Cobb Mountain top)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C1r.2n/C1r.3r (Cobb Mountain bottom)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C1r.3r/C2n (Olduvai top)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C2n/C2r.1r (Olduvai bottom)</a:t>
            </a:r>
          </a:p>
        </p:txBody>
      </p:sp>
    </p:spTree>
    <p:extLst>
      <p:ext uri="{BB962C8B-B14F-4D97-AF65-F5344CB8AC3E}">
        <p14:creationId xmlns:p14="http://schemas.microsoft.com/office/powerpoint/2010/main" val="1927802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/>
          <p:cNvSpPr/>
          <p:nvPr/>
        </p:nvSpPr>
        <p:spPr bwMode="auto">
          <a:xfrm>
            <a:off x="6088856" y="2074333"/>
            <a:ext cx="315913" cy="584200"/>
          </a:xfrm>
          <a:custGeom>
            <a:avLst/>
            <a:gdLst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  <a:gd name="connsiteX4" fmla="*/ 0 w 1016000"/>
              <a:gd name="connsiteY4" fmla="*/ 0 h 584200"/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  <a:gd name="connsiteX4" fmla="*/ 0 w 1016000"/>
              <a:gd name="connsiteY4" fmla="*/ 259292 h 584200"/>
              <a:gd name="connsiteX5" fmla="*/ 0 w 1016000"/>
              <a:gd name="connsiteY5" fmla="*/ 0 h 584200"/>
              <a:gd name="connsiteX0" fmla="*/ 0 w 1016000"/>
              <a:gd name="connsiteY0" fmla="*/ 259292 h 584200"/>
              <a:gd name="connsiteX1" fmla="*/ 0 w 1016000"/>
              <a:gd name="connsiteY1" fmla="*/ 0 h 584200"/>
              <a:gd name="connsiteX2" fmla="*/ 1016000 w 1016000"/>
              <a:gd name="connsiteY2" fmla="*/ 0 h 584200"/>
              <a:gd name="connsiteX3" fmla="*/ 1016000 w 1016000"/>
              <a:gd name="connsiteY3" fmla="*/ 584200 h 584200"/>
              <a:gd name="connsiteX4" fmla="*/ 0 w 1016000"/>
              <a:gd name="connsiteY4" fmla="*/ 584200 h 584200"/>
              <a:gd name="connsiteX5" fmla="*/ 91440 w 1016000"/>
              <a:gd name="connsiteY5" fmla="*/ 350732 h 584200"/>
              <a:gd name="connsiteX0" fmla="*/ 0 w 1016000"/>
              <a:gd name="connsiteY0" fmla="*/ 259292 h 584200"/>
              <a:gd name="connsiteX1" fmla="*/ 0 w 1016000"/>
              <a:gd name="connsiteY1" fmla="*/ 0 h 584200"/>
              <a:gd name="connsiteX2" fmla="*/ 1016000 w 1016000"/>
              <a:gd name="connsiteY2" fmla="*/ 0 h 584200"/>
              <a:gd name="connsiteX3" fmla="*/ 1016000 w 1016000"/>
              <a:gd name="connsiteY3" fmla="*/ 584200 h 584200"/>
              <a:gd name="connsiteX4" fmla="*/ 0 w 1016000"/>
              <a:gd name="connsiteY4" fmla="*/ 584200 h 584200"/>
              <a:gd name="connsiteX0" fmla="*/ 0 w 1016000"/>
              <a:gd name="connsiteY0" fmla="*/ 0 h 584200"/>
              <a:gd name="connsiteX1" fmla="*/ 1016000 w 1016000"/>
              <a:gd name="connsiteY1" fmla="*/ 0 h 584200"/>
              <a:gd name="connsiteX2" fmla="*/ 1016000 w 1016000"/>
              <a:gd name="connsiteY2" fmla="*/ 584200 h 584200"/>
              <a:gd name="connsiteX3" fmla="*/ 0 w 1016000"/>
              <a:gd name="connsiteY3" fmla="*/ 584200 h 58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000" h="584200">
                <a:moveTo>
                  <a:pt x="0" y="0"/>
                </a:moveTo>
                <a:lnTo>
                  <a:pt x="1016000" y="0"/>
                </a:lnTo>
                <a:lnTo>
                  <a:pt x="1016000" y="584200"/>
                </a:lnTo>
                <a:lnTo>
                  <a:pt x="0" y="584200"/>
                </a:lnTo>
              </a:path>
            </a:pathLst>
          </a:cu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6" name="Elbow Connector 15"/>
          <p:cNvCxnSpPr/>
          <p:nvPr/>
        </p:nvCxnSpPr>
        <p:spPr bwMode="auto">
          <a:xfrm flipV="1">
            <a:off x="2809873" y="2085975"/>
            <a:ext cx="652462" cy="557213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2529390" y="207963"/>
            <a:ext cx="408522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Chronology Controls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73285" y="1907730"/>
            <a:ext cx="2423160" cy="25853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ChronologyID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Depth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Thickness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</a:t>
            </a: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AgeLimitYounger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AgeLimitOlder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676201" y="1435660"/>
            <a:ext cx="201606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ChronControls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pic>
        <p:nvPicPr>
          <p:cNvPr id="12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Rectangle 17"/>
          <p:cNvSpPr/>
          <p:nvPr/>
        </p:nvSpPr>
        <p:spPr>
          <a:xfrm>
            <a:off x="3373115" y="1907730"/>
            <a:ext cx="2834640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ChronControlType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HigherChronControlTypeID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3453492" y="1435660"/>
            <a:ext cx="2625207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ChronControlTypes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373114" y="3078194"/>
            <a:ext cx="3241497" cy="14773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Geochronologic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Relative time scale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Stratigraphic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Other absolute dating methods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Other dating methods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69514" y="3977970"/>
            <a:ext cx="2619342" cy="923330"/>
          </a:xfrm>
          <a:prstGeom prst="rect">
            <a:avLst/>
          </a:prstGeom>
          <a:solidFill>
            <a:srgbClr val="FFFF99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fr-FR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Biostratigraphic</a:t>
            </a:r>
            <a:endParaRPr lang="fr-FR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fr-F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Event </a:t>
            </a:r>
            <a:r>
              <a:rPr lang="fr-FR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stratigraphic</a:t>
            </a:r>
            <a:endParaRPr lang="fr-FR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fr-FR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Sediment</a:t>
            </a:r>
            <a:r>
              <a:rPr lang="fr-F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</a:t>
            </a:r>
            <a:r>
              <a:rPr lang="fr-FR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stratigraphic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565673" y="4600963"/>
            <a:ext cx="3571725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Blytt-Sernander</a:t>
            </a: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 boundary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Geologic time-scale boundary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Geomagnetic polarity reversal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Tephra</a:t>
            </a:r>
            <a:endParaRPr lang="pt-BR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667272" y="1231091"/>
            <a:ext cx="3470126" cy="42473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China Hat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Eldgjá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Glen Garry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Hekla 1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Hekla 1104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Hekla 1693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Hekla 4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Katla 1721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Katla 1918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Katla ~1500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Laacher See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Landnám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Lava Creek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Mazama</a:t>
            </a:r>
          </a:p>
          <a:p>
            <a:pPr algn="l"/>
            <a:r>
              <a:rPr lang="pt-BR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Saksunarvatn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257486" y="1231158"/>
            <a:ext cx="179525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67000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55500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1016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1012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2210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1966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846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846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257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4300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4220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229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32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465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435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13058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12914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1079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1073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635000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643000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7777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7477</a:t>
            </a:r>
          </a:p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10300 </a:t>
            </a:r>
            <a:r>
              <a:rPr lang="en-US" dirty="0">
                <a:latin typeface="Calibri" panose="020F0502020204030204" pitchFamily="34" charset="0"/>
              </a:rPr>
              <a:t>–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10060</a:t>
            </a:r>
          </a:p>
        </p:txBody>
      </p:sp>
    </p:spTree>
    <p:extLst>
      <p:ext uri="{BB962C8B-B14F-4D97-AF65-F5344CB8AC3E}">
        <p14:creationId xmlns:p14="http://schemas.microsoft.com/office/powerpoint/2010/main" val="93071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  <p:pic>
        <p:nvPicPr>
          <p:cNvPr id="9" name="Picture 8" descr="LogoPollenHRC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1964267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2028718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4907377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885277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893733" y="2712058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4238414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652530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60986" y="2712058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3005667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6" name="Picture 3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6228820" y="2092861"/>
            <a:ext cx="2593446" cy="29275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8" descr="LogoPollenHRC.pn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795971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3674630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652530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60986" y="2712058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3005667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" name="Picture 5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6104469" y="2861742"/>
            <a:ext cx="2870200" cy="19237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8" descr="LogoPollenHRC.pn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795971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3674630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652530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60986" y="2712058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3005667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1" name="Picture 10" descr="Fieldwork2006 004.jp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036732" y="1911351"/>
            <a:ext cx="3048000" cy="2286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 descr="Fieldwork2006 011.jpg"/>
          <p:cNvPicPr>
            <a:picLocks noChangeAspect="1"/>
          </p:cNvPicPr>
          <p:nvPr/>
        </p:nvPicPr>
        <p:blipFill>
          <a:blip r:embed="rId4" cstate="screen"/>
          <a:stretch>
            <a:fillRect/>
          </a:stretch>
        </p:blipFill>
        <p:spPr>
          <a:xfrm>
            <a:off x="6028268" y="4326467"/>
            <a:ext cx="3048000" cy="2286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Picture 15" descr="img_1906_std.jpg"/>
          <p:cNvPicPr>
            <a:picLocks noChangeAspect="1"/>
          </p:cNvPicPr>
          <p:nvPr/>
        </p:nvPicPr>
        <p:blipFill>
          <a:blip r:embed="rId5" cstate="screen"/>
          <a:stretch>
            <a:fillRect/>
          </a:stretch>
        </p:blipFill>
        <p:spPr>
          <a:xfrm>
            <a:off x="3683003" y="5080001"/>
            <a:ext cx="2243663" cy="16827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6688876" y="1435654"/>
            <a:ext cx="161973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Parker’s Pit</a:t>
            </a:r>
          </a:p>
        </p:txBody>
      </p:sp>
      <p:sp>
        <p:nvSpPr>
          <p:cNvPr id="19" name="Text Box 2"/>
          <p:cNvSpPr txBox="1">
            <a:spLocks noChangeArrowheads="1"/>
          </p:cNvSpPr>
          <p:nvPr/>
        </p:nvSpPr>
        <p:spPr bwMode="auto">
          <a:xfrm>
            <a:off x="6121607" y="2002938"/>
            <a:ext cx="1564852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l"/>
            <a:r>
              <a:rPr lang="en-US" sz="24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Main Cone</a:t>
            </a: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6130068" y="4399093"/>
            <a:ext cx="1392048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l"/>
            <a:r>
              <a:rPr lang="en-US" sz="2400" b="1" dirty="0">
                <a:ln w="50800"/>
                <a:solidFill>
                  <a:srgbClr val="C00000"/>
                </a:solidFill>
                <a:latin typeface="Calibri" pitchFamily="34" charset="0"/>
              </a:rPr>
              <a:t>Red Cone</a:t>
            </a:r>
          </a:p>
        </p:txBody>
      </p:sp>
      <p:pic>
        <p:nvPicPr>
          <p:cNvPr id="15" name="Picture 8" descr="LogoPollenHRC.png"/>
          <p:cNvPicPr>
            <a:picLocks noChangeAspect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795971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26" name="Text Box 2"/>
          <p:cNvSpPr txBox="1">
            <a:spLocks noChangeArrowheads="1"/>
          </p:cNvSpPr>
          <p:nvPr/>
        </p:nvSpPr>
        <p:spPr bwMode="auto">
          <a:xfrm>
            <a:off x="3674630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652530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60986" y="2712058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3005667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1" name="Picture 10" descr="IMG_2145.JP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121395" y="1833036"/>
            <a:ext cx="2887133" cy="43307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8" descr="LogoPollenHRC.pn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795971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3674630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31520" y="1907730"/>
            <a:ext cx="2286000" cy="39703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CollectionUnitID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SiteID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DepEnvtID</a:t>
            </a:r>
            <a:endParaRPr lang="en-US" b="1" dirty="0">
              <a:solidFill>
                <a:srgbClr val="0070C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Handle</a:t>
            </a: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CollUnitName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CollDate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CollDevice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GPSLatitude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GPSLongitude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GPSError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WaterDepth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Location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Notes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652530" y="1916197"/>
            <a:ext cx="2286000" cy="6463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 err="1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CollTypeID</a:t>
            </a:r>
            <a:endParaRPr lang="en-US" b="1" dirty="0">
              <a:solidFill>
                <a:srgbClr val="FF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CollType</a:t>
            </a:r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660986" y="2712058"/>
            <a:ext cx="2286000" cy="230832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  <a:sp3d extrusionH="57150">
              <a:bevelT w="38100" h="38100"/>
            </a:sp3d>
          </a:bodyPr>
          <a:lstStyle/>
          <a:p>
            <a:pPr algn="l"/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Animal </a:t>
            </a:r>
            <a:r>
              <a:rPr lang="en-US" b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midden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 pitchFamily="34" charset="0"/>
            </a:endParaRP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Composite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Core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Excavation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Modern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Section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Surface float</a:t>
            </a:r>
          </a:p>
          <a:p>
            <a:pPr algn="l"/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Isolated specimen</a:t>
            </a:r>
          </a:p>
        </p:txBody>
      </p:sp>
      <p:cxnSp>
        <p:nvCxnSpPr>
          <p:cNvPr id="25" name="Elbow Connector 24"/>
          <p:cNvCxnSpPr/>
          <p:nvPr/>
        </p:nvCxnSpPr>
        <p:spPr bwMode="auto">
          <a:xfrm flipV="1">
            <a:off x="3005667" y="2074333"/>
            <a:ext cx="643466" cy="567267"/>
          </a:xfrm>
          <a:prstGeom prst="bentConnector3">
            <a:avLst>
              <a:gd name="adj1" fmla="val 50000"/>
            </a:avLst>
          </a:prstGeom>
          <a:noFill/>
          <a:ln w="222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1" name="Picture 10" descr="Paul Martin and midden.jpg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6065364" y="2712991"/>
            <a:ext cx="2960103" cy="17997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8" descr="LogoPollenHRC.png"/>
          <p:cNvPicPr>
            <a:picLocks noChangeAspect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15200" y="0"/>
            <a:ext cx="1828800" cy="136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795971" y="1435660"/>
            <a:ext cx="213231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CollectionUnits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3674630" y="1435660"/>
            <a:ext cx="219322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2400" b="1" dirty="0" err="1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CollectionTypes</a:t>
            </a:r>
            <a:endParaRPr lang="en-US" sz="2400" b="1" dirty="0">
              <a:ln w="50800"/>
              <a:solidFill>
                <a:schemeClr val="bg1">
                  <a:shade val="50000"/>
                </a:schemeClr>
              </a:solidFill>
              <a:latin typeface="Calibri" pitchFamily="34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2964827" y="207963"/>
            <a:ext cx="3214341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3600" b="1" dirty="0">
                <a:ln w="50800"/>
                <a:solidFill>
                  <a:schemeClr val="bg1">
                    <a:shade val="50000"/>
                  </a:schemeClr>
                </a:solidFill>
                <a:latin typeface="Calibri" pitchFamily="34" charset="0"/>
              </a:rPr>
              <a:t>Collection Units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14080</TotalTime>
  <Words>1471</Words>
  <Application>Microsoft Office PowerPoint</Application>
  <PresentationFormat>On-screen Show (4:3)</PresentationFormat>
  <Paragraphs>964</Paragraphs>
  <Slides>36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Times New Roman</vt:lpstr>
      <vt:lpstr>Calibri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History of Fire on the Northern Plains, USA, and its Response to Holocene Drought-Cycles</dc:title>
  <dc:creator>Eric</dc:creator>
  <cp:lastModifiedBy>Eric C.. Grimm</cp:lastModifiedBy>
  <cp:revision>565</cp:revision>
  <dcterms:modified xsi:type="dcterms:W3CDTF">2019-10-13T20:44:04Z</dcterms:modified>
</cp:coreProperties>
</file>